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571" r:id="rId3"/>
    <p:sldId id="733" r:id="rId4"/>
    <p:sldId id="734" r:id="rId5"/>
    <p:sldId id="728" r:id="rId6"/>
    <p:sldId id="658" r:id="rId7"/>
    <p:sldId id="808" r:id="rId8"/>
    <p:sldId id="715" r:id="rId9"/>
    <p:sldId id="712" r:id="rId10"/>
    <p:sldId id="676" r:id="rId11"/>
    <p:sldId id="680" r:id="rId12"/>
    <p:sldId id="810" r:id="rId13"/>
    <p:sldId id="811" r:id="rId14"/>
    <p:sldId id="681" r:id="rId15"/>
    <p:sldId id="809" r:id="rId16"/>
    <p:sldId id="689" r:id="rId17"/>
    <p:sldId id="679" r:id="rId18"/>
    <p:sldId id="812" r:id="rId19"/>
    <p:sldId id="683" r:id="rId20"/>
    <p:sldId id="714" r:id="rId21"/>
    <p:sldId id="682" r:id="rId22"/>
    <p:sldId id="691" r:id="rId23"/>
    <p:sldId id="684" r:id="rId24"/>
    <p:sldId id="686" r:id="rId25"/>
    <p:sldId id="687" r:id="rId26"/>
    <p:sldId id="693" r:id="rId27"/>
    <p:sldId id="729" r:id="rId28"/>
    <p:sldId id="685" r:id="rId29"/>
    <p:sldId id="688" r:id="rId30"/>
    <p:sldId id="710" r:id="rId31"/>
    <p:sldId id="941" r:id="rId32"/>
    <p:sldId id="711" r:id="rId33"/>
    <p:sldId id="813" r:id="rId34"/>
    <p:sldId id="816" r:id="rId35"/>
    <p:sldId id="815" r:id="rId36"/>
    <p:sldId id="741" r:id="rId37"/>
    <p:sldId id="661" r:id="rId38"/>
    <p:sldId id="697" r:id="rId39"/>
    <p:sldId id="700" r:id="rId40"/>
    <p:sldId id="663" r:id="rId41"/>
    <p:sldId id="696" r:id="rId42"/>
    <p:sldId id="699" r:id="rId43"/>
    <p:sldId id="698" r:id="rId44"/>
    <p:sldId id="665" r:id="rId45"/>
    <p:sldId id="666" r:id="rId46"/>
    <p:sldId id="706" r:id="rId47"/>
    <p:sldId id="708" r:id="rId48"/>
    <p:sldId id="707" r:id="rId49"/>
    <p:sldId id="717" r:id="rId50"/>
    <p:sldId id="718" r:id="rId51"/>
    <p:sldId id="719" r:id="rId52"/>
    <p:sldId id="866" r:id="rId53"/>
    <p:sldId id="867" r:id="rId54"/>
    <p:sldId id="720" r:id="rId55"/>
    <p:sldId id="721" r:id="rId56"/>
    <p:sldId id="722" r:id="rId57"/>
    <p:sldId id="724" r:id="rId58"/>
    <p:sldId id="730" r:id="rId59"/>
    <p:sldId id="978" r:id="rId60"/>
    <p:sldId id="980" r:id="rId6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3A3"/>
    <a:srgbClr val="99FF66"/>
    <a:srgbClr val="CC9900"/>
    <a:srgbClr val="FF99CC"/>
    <a:srgbClr val="FF00FF"/>
    <a:srgbClr val="996633"/>
    <a:srgbClr val="000099"/>
    <a:srgbClr val="A50021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99" autoAdjust="0"/>
  </p:normalViewPr>
  <p:slideViewPr>
    <p:cSldViewPr>
      <p:cViewPr>
        <p:scale>
          <a:sx n="75" d="100"/>
          <a:sy n="75" d="100"/>
        </p:scale>
        <p:origin x="-460" y="-52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D11B6CDD-630F-4125-82A2-9A1947E58E12}" type="datetimeFigureOut">
              <a:rPr lang="zh-CN" altLang="en-US"/>
            </a:fld>
            <a:endParaRPr lang="en-US"/>
          </a:p>
        </p:txBody>
      </p:sp>
      <p:sp>
        <p:nvSpPr>
          <p:cNvPr id="51204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5126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E5379952-A92B-45B5-93EB-E9059F11B868}" type="slidenum">
              <a:rPr lang="zh-CN" alt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2.png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../media/image2.png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../media/image4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image" Target="../media/image2.png"/><Relationship Id="rId2" Type="http://schemas.openxmlformats.org/officeDocument/2006/relationships/tags" Target="../tags/tag84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image" Target="../media/image2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image" Target="../media/image2.png"/><Relationship Id="rId2" Type="http://schemas.openxmlformats.org/officeDocument/2006/relationships/tags" Target="../tags/tag10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image" Target="../media/image6.png"/><Relationship Id="rId5" Type="http://schemas.openxmlformats.org/officeDocument/2006/relationships/tags" Target="../tags/tag112.xml"/><Relationship Id="rId4" Type="http://schemas.openxmlformats.org/officeDocument/2006/relationships/image" Target="../media/image5.png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715" y="-4445"/>
            <a:ext cx="12185650" cy="6856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92175" y="2260600"/>
            <a:ext cx="6136005" cy="1231900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6600" b="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1106605" y="3571240"/>
            <a:ext cx="5921575" cy="670560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32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14755" y="2136775"/>
            <a:ext cx="5566410" cy="1744345"/>
          </a:xfrm>
        </p:spPr>
        <p:txBody>
          <a:bodyPr vert="horz" lIns="90170" tIns="46990" rIns="9017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329055" y="3914140"/>
            <a:ext cx="5452110" cy="596900"/>
          </a:xfrm>
        </p:spPr>
        <p:txBody>
          <a:bodyPr lIns="90170" tIns="0" rIns="90170" bIns="4699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buNone/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7973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" y="-4128"/>
            <a:ext cx="4831976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13969" y="5452732"/>
            <a:ext cx="1113015" cy="14090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810" y="502094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8003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11074400" y="1242695"/>
            <a:ext cx="1110615" cy="32867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-6985" y="1242695"/>
            <a:ext cx="1122045" cy="32867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634490" y="2692400"/>
            <a:ext cx="5490845" cy="910590"/>
          </a:xfrm>
        </p:spPr>
        <p:txBody>
          <a:bodyPr lIns="90000" tIns="46800" rIns="90000" bIns="0" anchor="b" anchorCtr="1">
            <a:normAutofit/>
          </a:bodyPr>
          <a:lstStyle>
            <a:lvl1pPr algn="l">
              <a:defRPr sz="48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1776730" y="3653155"/>
            <a:ext cx="5348605" cy="1377950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11150503" y="5746376"/>
            <a:ext cx="934816" cy="1183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 flipH="1">
            <a:off x="202473" y="5746376"/>
            <a:ext cx="934816" cy="1183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tags" Target="../tags/tag123.xml"/><Relationship Id="rId27" Type="http://schemas.openxmlformats.org/officeDocument/2006/relationships/tags" Target="../tags/tag122.xml"/><Relationship Id="rId26" Type="http://schemas.openxmlformats.org/officeDocument/2006/relationships/tags" Target="../tags/tag121.xml"/><Relationship Id="rId25" Type="http://schemas.openxmlformats.org/officeDocument/2006/relationships/tags" Target="../tags/tag120.xml"/><Relationship Id="rId24" Type="http://schemas.openxmlformats.org/officeDocument/2006/relationships/tags" Target="../tags/tag119.xml"/><Relationship Id="rId23" Type="http://schemas.openxmlformats.org/officeDocument/2006/relationships/tags" Target="../tags/tag118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4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8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9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40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1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2.xml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3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44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image" Target="../media/image34.jpeg"/><Relationship Id="rId1" Type="http://schemas.openxmlformats.org/officeDocument/2006/relationships/hyperlink" Target="http://photo.blog.sina.com.cn/showpic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6.xml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47.xml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8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9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0.xml"/><Relationship Id="rId1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1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3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54.xml"/><Relationship Id="rId4" Type="http://schemas.openxmlformats.org/officeDocument/2006/relationships/image" Target="../media/image47.jpeg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5.xml"/><Relationship Id="rId1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1.xml"/><Relationship Id="rId1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3.xml"/><Relationship Id="rId1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8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9.xml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0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1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3.xml"/><Relationship Id="rId2" Type="http://schemas.openxmlformats.org/officeDocument/2006/relationships/image" Target="../media/image58.jpeg"/><Relationship Id="rId1" Type="http://schemas.openxmlformats.org/officeDocument/2006/relationships/tags" Target="../tags/tag17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1.xml"/><Relationship Id="rId3" Type="http://schemas.openxmlformats.org/officeDocument/2006/relationships/image" Target="../media/image8.png"/><Relationship Id="rId2" Type="http://schemas.openxmlformats.org/officeDocument/2006/relationships/tags" Target="../tags/tag130.xml"/><Relationship Id="rId1" Type="http://schemas.openxmlformats.org/officeDocument/2006/relationships/slide" Target="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5.xml"/><Relationship Id="rId1" Type="http://schemas.openxmlformats.org/officeDocument/2006/relationships/image" Target="../media/image59.jpe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8.xml"/><Relationship Id="rId4" Type="http://schemas.openxmlformats.org/officeDocument/2006/relationships/image" Target="../media/image58.jpeg"/><Relationship Id="rId3" Type="http://schemas.openxmlformats.org/officeDocument/2006/relationships/tags" Target="../tags/tag177.xml"/><Relationship Id="rId2" Type="http://schemas.openxmlformats.org/officeDocument/2006/relationships/image" Target="../media/image60.jpeg"/><Relationship Id="rId1" Type="http://schemas.openxmlformats.org/officeDocument/2006/relationships/tags" Target="../tags/tag17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0.xml"/><Relationship Id="rId1" Type="http://schemas.openxmlformats.org/officeDocument/2006/relationships/image" Target="../media/image6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1.xml"/><Relationship Id="rId1" Type="http://schemas.openxmlformats.org/officeDocument/2006/relationships/image" Target="../media/image6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2.xml"/><Relationship Id="rId1" Type="http://schemas.openxmlformats.org/officeDocument/2006/relationships/image" Target="../media/image6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3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5895" y="1779905"/>
            <a:ext cx="5921575" cy="670560"/>
          </a:xfrm>
        </p:spPr>
        <p:txBody>
          <a:bodyPr>
            <a:noAutofit/>
          </a:bodyPr>
          <a:p>
            <a:r>
              <a:rPr lang="zh-CN" altLang="en-US" sz="9600"/>
              <a:t>中国概况</a:t>
            </a:r>
            <a:endParaRPr lang="zh-CN" altLang="en-US" sz="9600"/>
          </a:p>
        </p:txBody>
      </p:sp>
      <p:pic>
        <p:nvPicPr>
          <p:cNvPr id="5123" name="Picture 3" descr="未标题-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9856" b="20384"/>
          <a:stretch>
            <a:fillRect/>
          </a:stretch>
        </p:blipFill>
        <p:spPr>
          <a:xfrm>
            <a:off x="6090285" y="5641975"/>
            <a:ext cx="4033520" cy="1216025"/>
          </a:xfrm>
          <a:noFill/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282700" y="1485900"/>
            <a:ext cx="9626600" cy="4281170"/>
          </a:xfrm>
        </p:spPr>
        <p:txBody>
          <a:bodyPr>
            <a:normAutofit lnSpcReduction="20000"/>
          </a:bodyPr>
          <a:lstStyle/>
          <a:p>
            <a:pPr eaLnBrk="1" hangingPunct="1"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4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庆祝活动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：办年货、大清扫、祭灶神、贴春联、吃年夜饭、守岁、拜年、穿新衣、给压岁钱、放鞭炮</a:t>
            </a:r>
            <a:endParaRPr lang="en-US" altLang="zh-CN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2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儿歌</a:t>
            </a:r>
            <a:endParaRPr lang="en-US" altLang="zh-CN" sz="20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514350" indent="-514350" eaLnBrk="1" hangingPunct="1">
              <a:buSzPct val="50000"/>
              <a:buFontTx/>
              <a:buNone/>
              <a:defRPr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小孩儿小孩你别馋，过了腊八就是年。腊八粥，喝几天哩哩啦啦，二十三；二十三，糖瓜粘；二十四，扫房子；二十五，做豆腐；二十六，煮煮肉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；二十七，宰年鸡；二十八，把面发；二十九，蒸馒头；三十晚上玩儿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一宿，大年初一扭一扭！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255270" y="254000"/>
            <a:ext cx="1256030" cy="723900"/>
          </a:xfrm>
          <a:solidFill>
            <a:srgbClr val="EBD3A3"/>
          </a:solidFill>
        </p:spPr>
        <p:txBody>
          <a:bodyPr/>
          <a:p>
            <a:r>
              <a:rPr lang="zh-CN" altLang="en-US"/>
              <a:t>春节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timgY2T2E1T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469265"/>
            <a:ext cx="5459095" cy="3166110"/>
          </a:xfrm>
          <a:prstGeom prst="rect">
            <a:avLst/>
          </a:prstGeom>
        </p:spPr>
      </p:pic>
      <p:sp>
        <p:nvSpPr>
          <p:cNvPr id="13325" name="Text Box 7"/>
          <p:cNvSpPr txBox="1">
            <a:spLocks noChangeArrowheads="1"/>
          </p:cNvSpPr>
          <p:nvPr/>
        </p:nvSpPr>
        <p:spPr bwMode="auto">
          <a:xfrm>
            <a:off x="3277235" y="4946968"/>
            <a:ext cx="1249680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p>
            <a:r>
              <a:rPr lang="zh-CN" altLang="en-US" sz="2800"/>
              <a:t>买年货</a:t>
            </a:r>
            <a:endParaRPr lang="zh-CN" altLang="en-US" sz="2800"/>
          </a:p>
        </p:txBody>
      </p:sp>
      <p:pic>
        <p:nvPicPr>
          <p:cNvPr id="4" name="图片 3" descr="timgRTF75FW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490" y="2602230"/>
            <a:ext cx="5598795" cy="37350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5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8" name="Picture 10" descr="http://www.cnlu.net/ewebeditor/UploadFile/2010191084755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65555" y="719455"/>
            <a:ext cx="3592195" cy="571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TextBox 8"/>
          <p:cNvSpPr txBox="1">
            <a:spLocks noChangeArrowheads="1"/>
          </p:cNvSpPr>
          <p:nvPr/>
        </p:nvSpPr>
        <p:spPr bwMode="auto">
          <a:xfrm>
            <a:off x="5477510" y="5541010"/>
            <a:ext cx="1311275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2060"/>
            </a:solidFill>
            <a:miter lim="800000"/>
          </a:ln>
        </p:spPr>
        <p:txBody>
          <a:bodyPr wrap="square">
            <a:spAutoFit/>
          </a:bodyPr>
          <a:p>
            <a:r>
              <a:rPr lang="zh-CN" altLang="en-US" sz="2800"/>
              <a:t>祭灶神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5278120" y="4758055"/>
            <a:ext cx="2672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二十三，糖瓜粘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 descr="timg7OFUHVR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735" y="549910"/>
            <a:ext cx="4733290" cy="2923540"/>
          </a:xfrm>
          <a:prstGeom prst="rect">
            <a:avLst/>
          </a:prstGeom>
        </p:spPr>
      </p:pic>
      <p:pic>
        <p:nvPicPr>
          <p:cNvPr id="4" name="图片 3" descr="u=3435512032,2060575049&amp;fm=26&amp;gp=0[1]"/>
          <p:cNvPicPr>
            <a:picLocks noChangeAspect="1"/>
          </p:cNvPicPr>
          <p:nvPr/>
        </p:nvPicPr>
        <p:blipFill>
          <a:blip r:embed="rId3"/>
          <a:srcRect l="9257" t="6005"/>
          <a:stretch>
            <a:fillRect/>
          </a:stretch>
        </p:blipFill>
        <p:spPr>
          <a:xfrm>
            <a:off x="8256270" y="4004945"/>
            <a:ext cx="3000375" cy="1749425"/>
          </a:xfrm>
          <a:prstGeom prst="round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4" name="Picture 4" descr="1_144847_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16585" y="539750"/>
            <a:ext cx="3115945" cy="4782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5" name="Text Box 7"/>
          <p:cNvSpPr txBox="1">
            <a:spLocks noChangeArrowheads="1"/>
          </p:cNvSpPr>
          <p:nvPr/>
        </p:nvSpPr>
        <p:spPr bwMode="auto">
          <a:xfrm>
            <a:off x="4075430" y="5404803"/>
            <a:ext cx="4450080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800"/>
              <a:t>贴春联、福字、窗花、年画</a:t>
            </a:r>
            <a:endParaRPr lang="zh-CN" altLang="en-US" sz="2800"/>
          </a:p>
        </p:txBody>
      </p:sp>
      <p:pic>
        <p:nvPicPr>
          <p:cNvPr id="14340" name="Picture 5" descr="1266078723me6d3X72_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5510" y="1201420"/>
            <a:ext cx="2865755" cy="317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 descr="timg425DKH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515" y="1405890"/>
            <a:ext cx="4075430" cy="23387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46515" y="4709160"/>
            <a:ext cx="2334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连年有余（鱼</a:t>
            </a:r>
            <a:r>
              <a:rPr lang="zh-CN" altLang="en-US" sz="2800"/>
              <a:t>）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VCG211135774981[2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1282065"/>
            <a:ext cx="5809615" cy="3870960"/>
          </a:xfrm>
          <a:prstGeom prst="rect">
            <a:avLst/>
          </a:prstGeom>
        </p:spPr>
      </p:pic>
      <p:sp>
        <p:nvSpPr>
          <p:cNvPr id="13321" name="TextBox 7"/>
          <p:cNvSpPr txBox="1">
            <a:spLocks noChangeArrowheads="1"/>
          </p:cNvSpPr>
          <p:nvPr/>
        </p:nvSpPr>
        <p:spPr bwMode="auto">
          <a:xfrm>
            <a:off x="2842895" y="599440"/>
            <a:ext cx="1249680" cy="521970"/>
          </a:xfrm>
          <a:prstGeom prst="rect">
            <a:avLst/>
          </a:prstGeom>
          <a:solidFill>
            <a:srgbClr val="EBD3A3"/>
          </a:solidFill>
          <a:ln w="9525">
            <a:solidFill>
              <a:srgbClr val="002060"/>
            </a:solidFill>
            <a:miter lim="800000"/>
          </a:ln>
        </p:spPr>
        <p:txBody>
          <a:bodyPr wrap="none">
            <a:spAutoFit/>
          </a:bodyPr>
          <a:p>
            <a:r>
              <a:rPr lang="zh-CN" altLang="en-US" sz="2800"/>
              <a:t>年夜饭</a:t>
            </a:r>
            <a:endParaRPr lang="zh-CN" altLang="en-US" sz="2800"/>
          </a:p>
        </p:txBody>
      </p:sp>
      <p:pic>
        <p:nvPicPr>
          <p:cNvPr id="8" name="图片 7" descr="timgA2BB6HU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30" y="599440"/>
            <a:ext cx="2541270" cy="1695450"/>
          </a:xfrm>
          <a:prstGeom prst="rect">
            <a:avLst/>
          </a:prstGeom>
        </p:spPr>
      </p:pic>
      <p:pic>
        <p:nvPicPr>
          <p:cNvPr id="9" name="图片 8" descr="timgFR7KCAW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15" y="599440"/>
            <a:ext cx="2362835" cy="1696085"/>
          </a:xfrm>
          <a:prstGeom prst="rect">
            <a:avLst/>
          </a:prstGeom>
        </p:spPr>
      </p:pic>
      <p:sp>
        <p:nvSpPr>
          <p:cNvPr id="11" name="TextBox 7"/>
          <p:cNvSpPr txBox="1">
            <a:spLocks noChangeArrowheads="1"/>
          </p:cNvSpPr>
          <p:nvPr/>
        </p:nvSpPr>
        <p:spPr bwMode="auto">
          <a:xfrm>
            <a:off x="9022715" y="2493010"/>
            <a:ext cx="894080" cy="521970"/>
          </a:xfrm>
          <a:prstGeom prst="rect">
            <a:avLst/>
          </a:prstGeom>
          <a:solidFill>
            <a:srgbClr val="EBD3A3"/>
          </a:solidFill>
          <a:ln w="9525">
            <a:solidFill>
              <a:srgbClr val="002060"/>
            </a:solidFill>
            <a:miter lim="800000"/>
          </a:ln>
        </p:spPr>
        <p:txBody>
          <a:bodyPr wrap="none">
            <a:spAutoFit/>
          </a:bodyPr>
          <a:p>
            <a:r>
              <a:rPr lang="zh-CN" altLang="en-US" sz="2800"/>
              <a:t>年糕</a:t>
            </a:r>
            <a:endParaRPr lang="zh-CN" altLang="en-US" sz="2800"/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8722360" y="5975985"/>
            <a:ext cx="894080" cy="521970"/>
          </a:xfrm>
          <a:prstGeom prst="rect">
            <a:avLst/>
          </a:prstGeom>
          <a:solidFill>
            <a:srgbClr val="EBD3A3"/>
          </a:solidFill>
          <a:ln w="9525">
            <a:solidFill>
              <a:srgbClr val="002060"/>
            </a:solidFill>
            <a:miter lim="800000"/>
          </a:ln>
        </p:spPr>
        <p:txBody>
          <a:bodyPr wrap="none">
            <a:spAutoFit/>
          </a:bodyPr>
          <a:p>
            <a:r>
              <a:rPr lang="zh-CN" altLang="en-US" sz="2800"/>
              <a:t>饺子</a:t>
            </a:r>
            <a:endParaRPr lang="zh-CN" altLang="en-US" sz="2800"/>
          </a:p>
        </p:txBody>
      </p:sp>
      <p:pic>
        <p:nvPicPr>
          <p:cNvPr id="13" name="图片 12" descr="timgYX1XR0T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950" y="3601085"/>
            <a:ext cx="3808095" cy="22555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8699500" y="899160"/>
            <a:ext cx="3124200" cy="3212465"/>
          </a:xfrm>
          <a:solidFill>
            <a:srgbClr val="EBD3A3"/>
          </a:solidFill>
          <a:ln>
            <a:solidFill>
              <a:schemeClr val="tx1"/>
            </a:solidFill>
          </a:ln>
        </p:spPr>
        <p:txBody>
          <a:bodyPr>
            <a:normAutofit lnSpcReduction="20000"/>
          </a:bodyPr>
          <a:lstStyle/>
          <a:p>
            <a:pPr algn="ctr">
              <a:buFontTx/>
              <a:buNone/>
            </a:pPr>
            <a:r>
              <a:rPr lang="zh-CN" altLang="en-US" sz="2400" smtClean="0"/>
              <a:t>元日</a:t>
            </a:r>
            <a:endParaRPr lang="zh-CN" altLang="en-US" sz="2400" smtClean="0"/>
          </a:p>
          <a:p>
            <a:pPr algn="r">
              <a:buFontTx/>
              <a:buNone/>
            </a:pPr>
            <a:r>
              <a:rPr lang="zh-CN" altLang="en-US" sz="2400" smtClean="0"/>
              <a:t>（宋   王安石）</a:t>
            </a:r>
            <a:endParaRPr lang="zh-CN" altLang="en-US" sz="2400" smtClean="0"/>
          </a:p>
          <a:p>
            <a:pPr algn="ctr">
              <a:buFontTx/>
              <a:buNone/>
            </a:pPr>
            <a:r>
              <a:rPr lang="zh-CN" altLang="en-US" sz="2400" smtClean="0"/>
              <a:t>爆竹声中一岁除，</a:t>
            </a:r>
            <a:endParaRPr lang="zh-CN" altLang="en-US" sz="2400" smtClean="0"/>
          </a:p>
          <a:p>
            <a:pPr algn="ctr">
              <a:buFontTx/>
              <a:buNone/>
            </a:pPr>
            <a:r>
              <a:rPr lang="zh-CN" altLang="en-US" sz="2400" smtClean="0"/>
              <a:t>春风送暖入屠苏。</a:t>
            </a:r>
            <a:endParaRPr lang="zh-CN" altLang="en-US" sz="2400" smtClean="0"/>
          </a:p>
          <a:p>
            <a:pPr algn="ctr">
              <a:buFontTx/>
              <a:buNone/>
            </a:pPr>
            <a:r>
              <a:rPr lang="zh-CN" altLang="en-US" sz="2400" smtClean="0"/>
              <a:t>千门万户曈曈日，</a:t>
            </a:r>
            <a:endParaRPr lang="zh-CN" altLang="en-US" sz="2400" smtClean="0"/>
          </a:p>
          <a:p>
            <a:pPr algn="ctr">
              <a:buFontTx/>
              <a:buNone/>
            </a:pPr>
            <a:r>
              <a:rPr lang="zh-CN" altLang="en-US" sz="2400" smtClean="0"/>
              <a:t>总把新桃换旧符。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pic>
        <p:nvPicPr>
          <p:cNvPr id="13320" name="Picture 6" descr="bp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12470" y="302895"/>
            <a:ext cx="4229100" cy="31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5" descr="696758_215035279971_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9243" y="2300288"/>
            <a:ext cx="4427537" cy="344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1" name="TextBox 7"/>
          <p:cNvSpPr txBox="1">
            <a:spLocks noChangeArrowheads="1"/>
          </p:cNvSpPr>
          <p:nvPr/>
        </p:nvSpPr>
        <p:spPr bwMode="auto">
          <a:xfrm>
            <a:off x="1881505" y="3589655"/>
            <a:ext cx="1249680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2060"/>
            </a:solidFill>
            <a:miter lim="800000"/>
          </a:ln>
        </p:spPr>
        <p:txBody>
          <a:bodyPr wrap="none">
            <a:spAutoFit/>
          </a:bodyPr>
          <a:p>
            <a:r>
              <a:rPr lang="zh-CN" altLang="en-US" sz="2800"/>
              <a:t>放鞭炮</a:t>
            </a:r>
            <a:endParaRPr lang="zh-CN" altLang="en-US" sz="2800"/>
          </a:p>
        </p:txBody>
      </p:sp>
      <p:sp>
        <p:nvSpPr>
          <p:cNvPr id="13323" name="Text Box 8"/>
          <p:cNvSpPr txBox="1">
            <a:spLocks noChangeArrowheads="1"/>
          </p:cNvSpPr>
          <p:nvPr/>
        </p:nvSpPr>
        <p:spPr bwMode="auto">
          <a:xfrm>
            <a:off x="6027420" y="5933123"/>
            <a:ext cx="894080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p>
            <a:r>
              <a:rPr lang="zh-CN" altLang="en-US" sz="2800"/>
              <a:t>拜年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1" grpId="0" bldLvl="0" animBg="1"/>
      <p:bldP spid="1332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http://www.8848sz.com/bbs/attachments/month_1101/110114172939fbb92cd70887b5.jpg"/>
          <p:cNvPicPr>
            <a:picLocks noChangeAspect="1" noChangeArrowheads="1"/>
          </p:cNvPicPr>
          <p:nvPr/>
        </p:nvPicPr>
        <p:blipFill>
          <a:blip r:embed="rId1" cstate="print"/>
          <a:srcRect r="1892" b="4050"/>
          <a:stretch>
            <a:fillRect/>
          </a:stretch>
        </p:blipFill>
        <p:spPr bwMode="auto">
          <a:xfrm>
            <a:off x="7687945" y="3063240"/>
            <a:ext cx="3160395" cy="3174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282383" y="1475895"/>
            <a:ext cx="9626600" cy="3445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来历：始于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太一神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祭祀活动，皇帝在这一天出宫游玩，与民同乐。又叫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上元节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”。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庆祝活动：“闹元宵”赏灯、猜灯谜、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耍龙灯、舞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狮子、扭秧歌、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踩高跷、跑旱船。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lnSpc>
                <a:spcPct val="90000"/>
              </a:lnSpc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吃汤圆（南方）、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lnSpc>
                <a:spcPct val="90000"/>
              </a:lnSpc>
              <a:buSzPct val="50000"/>
              <a:buFontTx/>
              <a:buNone/>
            </a:pP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元宵（北方）。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标题 1"/>
          <p:cNvSpPr/>
          <p:nvPr/>
        </p:nvSpPr>
        <p:spPr>
          <a:xfrm>
            <a:off x="716450" y="475770"/>
            <a:ext cx="9626400" cy="7236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</a:defRPr>
            </a:lvl1pPr>
          </a:lstStyle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元宵节     正月十五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400" name="Picture 4" descr="http://www.photo0086.com/member/114/waterpic/2008_2_15_633386692045625000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7830" y="958215"/>
            <a:ext cx="499046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 descr="VCG219085ff684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40" y="958215"/>
            <a:ext cx="5080000" cy="3384550"/>
          </a:xfrm>
          <a:prstGeom prst="rect">
            <a:avLst/>
          </a:prstGeom>
        </p:spPr>
      </p:pic>
      <p:pic>
        <p:nvPicPr>
          <p:cNvPr id="8" name="图片 7" descr="VCG2160f70e183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285" y="3897630"/>
            <a:ext cx="4075430" cy="2715260"/>
          </a:xfrm>
          <a:prstGeom prst="rect">
            <a:avLst/>
          </a:prstGeom>
        </p:spPr>
      </p:pic>
      <p:sp>
        <p:nvSpPr>
          <p:cNvPr id="13321" name="TextBox 7"/>
          <p:cNvSpPr txBox="1">
            <a:spLocks noChangeArrowheads="1"/>
          </p:cNvSpPr>
          <p:nvPr/>
        </p:nvSpPr>
        <p:spPr bwMode="auto">
          <a:xfrm>
            <a:off x="1225550" y="313055"/>
            <a:ext cx="1960880" cy="521970"/>
          </a:xfrm>
          <a:prstGeom prst="rect">
            <a:avLst/>
          </a:prstGeom>
          <a:solidFill>
            <a:srgbClr val="EBD3A3"/>
          </a:solidFill>
          <a:ln w="9525">
            <a:solidFill>
              <a:srgbClr val="002060"/>
            </a:solidFill>
            <a:miter lim="800000"/>
          </a:ln>
        </p:spPr>
        <p:txBody>
          <a:bodyPr wrap="none">
            <a:spAutoFit/>
          </a:bodyPr>
          <a:p>
            <a:r>
              <a:rPr lang="zh-CN" altLang="en-US" sz="2800"/>
              <a:t>元宵节灯会</a:t>
            </a:r>
            <a:endParaRPr lang="zh-CN" altLang="en-US" sz="2800"/>
          </a:p>
        </p:txBody>
      </p:sp>
      <p:sp>
        <p:nvSpPr>
          <p:cNvPr id="16401" name="Text Box 9"/>
          <p:cNvSpPr txBox="1">
            <a:spLocks noChangeArrowheads="1"/>
          </p:cNvSpPr>
          <p:nvPr/>
        </p:nvSpPr>
        <p:spPr bwMode="auto">
          <a:xfrm>
            <a:off x="1367155" y="5025073"/>
            <a:ext cx="2011680" cy="460375"/>
          </a:xfrm>
          <a:prstGeom prst="rect">
            <a:avLst/>
          </a:prstGeom>
          <a:solidFill>
            <a:srgbClr val="EBD3A3"/>
          </a:solidFill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zh-CN" altLang="en-US" sz="2400"/>
              <a:t>赏灯、猜灯谜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1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8" name="Picture 2" descr="http://big5.huaxia.com/zt/zhwh/09-004/images/2009/02/06/364481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5020" y="396240"/>
            <a:ext cx="2593975" cy="371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9" name="Text Box 11"/>
          <p:cNvSpPr txBox="1">
            <a:spLocks noChangeArrowheads="1"/>
          </p:cNvSpPr>
          <p:nvPr/>
        </p:nvSpPr>
        <p:spPr bwMode="auto">
          <a:xfrm>
            <a:off x="3744595" y="3351530"/>
            <a:ext cx="1126490" cy="4603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/>
              <a:t>舞狮子</a:t>
            </a:r>
            <a:endParaRPr lang="zh-CN" altLang="en-US" sz="2400"/>
          </a:p>
        </p:txBody>
      </p:sp>
      <p:pic>
        <p:nvPicPr>
          <p:cNvPr id="16396" name="Picture 6" descr="http://www.4305.cn/AlbumPhoto/2010219555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3510" y="614045"/>
            <a:ext cx="38608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9282430" y="2891155"/>
            <a:ext cx="1097280" cy="4603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/>
              <a:t>耍龙灯</a:t>
            </a:r>
            <a:endParaRPr lang="zh-CN" altLang="en-US" sz="2400"/>
          </a:p>
        </p:txBody>
      </p:sp>
      <p:pic>
        <p:nvPicPr>
          <p:cNvPr id="16394" name="Picture 10" descr="http://img.pop-photo.com.cn/myspace/image/2011/02/0/35/26/352682_5671264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47890" y="3991610"/>
            <a:ext cx="2375535" cy="265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5" name="Text Box 15"/>
          <p:cNvSpPr txBox="1">
            <a:spLocks noChangeArrowheads="1"/>
          </p:cNvSpPr>
          <p:nvPr/>
        </p:nvSpPr>
        <p:spPr bwMode="auto">
          <a:xfrm>
            <a:off x="9857105" y="5989003"/>
            <a:ext cx="1097280" cy="4603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/>
              <a:t>跑旱船</a:t>
            </a:r>
            <a:endParaRPr lang="zh-CN" altLang="en-US" sz="2400"/>
          </a:p>
        </p:txBody>
      </p:sp>
      <p:pic>
        <p:nvPicPr>
          <p:cNvPr id="16392" name="Picture 26" descr="2009020310144172197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5275" y="4222115"/>
            <a:ext cx="2945765" cy="1965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3" name="Text Box 20"/>
          <p:cNvSpPr txBox="1">
            <a:spLocks noChangeArrowheads="1"/>
          </p:cNvSpPr>
          <p:nvPr/>
        </p:nvSpPr>
        <p:spPr bwMode="auto">
          <a:xfrm>
            <a:off x="4975860" y="6188075"/>
            <a:ext cx="1097280" cy="4603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/>
              <a:t>踩高跷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9" grpId="0" bldLvl="0" animBg="1"/>
      <p:bldP spid="16397" grpId="0" bldLvl="0" animBg="1"/>
      <p:bldP spid="16395" grpId="0" bldLvl="0" animBg="1"/>
      <p:bldP spid="1639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5810248" y="1571612"/>
            <a:ext cx="4714908" cy="4214841"/>
          </a:xfrm>
          <a:gradFill flip="none" rotWithShape="1">
            <a:gsLst>
              <a:gs pos="0">
                <a:srgbClr val="CC9900">
                  <a:tint val="66000"/>
                  <a:satMod val="160000"/>
                </a:srgbClr>
              </a:gs>
              <a:gs pos="50000">
                <a:srgbClr val="CC9900">
                  <a:tint val="44500"/>
                  <a:satMod val="160000"/>
                </a:srgbClr>
              </a:gs>
              <a:gs pos="100000">
                <a:srgbClr val="CC9900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/>
          <a:lstStyle/>
          <a:p>
            <a:pPr algn="ctr">
              <a:buFontTx/>
              <a:buNone/>
              <a:defRPr/>
            </a:pPr>
            <a:r>
              <a:rPr lang="zh-CN" altLang="en-US" sz="2800" dirty="0" smtClean="0"/>
              <a:t>生查子</a:t>
            </a:r>
            <a:r>
              <a:rPr lang="en-US" altLang="zh-CN" sz="2800" dirty="0" smtClean="0"/>
              <a:t>﹒</a:t>
            </a:r>
            <a:r>
              <a:rPr lang="zh-CN" altLang="en-US" sz="2800" dirty="0" smtClean="0"/>
              <a:t>元夕</a:t>
            </a:r>
            <a:endParaRPr lang="en-US" altLang="zh-CN" sz="2800" dirty="0" smtClean="0"/>
          </a:p>
          <a:p>
            <a:pPr algn="r">
              <a:buFontTx/>
              <a:buNone/>
              <a:defRPr/>
            </a:pPr>
            <a:r>
              <a:rPr lang="zh-CN" altLang="en-US" sz="2800" dirty="0" smtClean="0"/>
              <a:t>北宋</a:t>
            </a:r>
            <a:r>
              <a:rPr lang="en-US" altLang="zh-CN" sz="2800" dirty="0" smtClean="0"/>
              <a:t>﹒</a:t>
            </a:r>
            <a:r>
              <a:rPr lang="zh-CN" altLang="en-US" sz="2800" dirty="0" smtClean="0"/>
              <a:t>欧阳修</a:t>
            </a:r>
            <a:endParaRPr lang="en-US" altLang="zh-CN" sz="2800" dirty="0" smtClean="0"/>
          </a:p>
          <a:p>
            <a:pPr>
              <a:buFontTx/>
              <a:buNone/>
              <a:defRPr/>
            </a:pPr>
            <a:r>
              <a:rPr lang="zh-CN" altLang="en-US" sz="2800" dirty="0" smtClean="0"/>
              <a:t>去年元夜时，花市灯如昼。</a:t>
            </a:r>
            <a:endParaRPr lang="en-US" altLang="zh-CN" sz="2800" dirty="0" smtClean="0"/>
          </a:p>
          <a:p>
            <a:pPr>
              <a:buFontTx/>
              <a:buNone/>
              <a:defRPr/>
            </a:pPr>
            <a:r>
              <a:rPr lang="zh-CN" altLang="en-US" sz="2800" dirty="0" smtClean="0"/>
              <a:t>月上柳梢头，人约黄昏后。</a:t>
            </a:r>
            <a:endParaRPr lang="en-US" altLang="zh-CN" sz="2800" dirty="0" smtClean="0"/>
          </a:p>
          <a:p>
            <a:pPr>
              <a:buFontTx/>
              <a:buNone/>
              <a:defRPr/>
            </a:pPr>
            <a:r>
              <a:rPr lang="zh-CN" altLang="en-US" sz="2800" dirty="0" smtClean="0"/>
              <a:t>今年元夜时，月与灯依旧</a:t>
            </a:r>
            <a:endParaRPr lang="en-US" altLang="zh-CN" sz="2800" dirty="0" smtClean="0"/>
          </a:p>
          <a:p>
            <a:pPr>
              <a:buFontTx/>
              <a:buNone/>
              <a:defRPr/>
            </a:pPr>
            <a:r>
              <a:rPr lang="zh-CN" altLang="en-US" sz="2800" dirty="0" smtClean="0"/>
              <a:t>不见去年人，泪满春衫袖。</a:t>
            </a:r>
            <a:endParaRPr lang="zh-CN" altLang="en-US" sz="2800" dirty="0" smtClean="0"/>
          </a:p>
        </p:txBody>
      </p:sp>
      <p:pic>
        <p:nvPicPr>
          <p:cNvPr id="17414" name="Picture 5" descr="《生查子．元夕》（宋）欧阳修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571625"/>
            <a:ext cx="42767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2304415" y="0"/>
            <a:ext cx="8046720" cy="1371600"/>
          </a:xfrm>
        </p:spPr>
        <p:txBody>
          <a:bodyPr/>
          <a:lstStyle/>
          <a:p>
            <a:r>
              <a:rPr lang="zh-CN" altLang="en-US" smtClean="0"/>
              <a:t>中国概况</a:t>
            </a:r>
            <a:endParaRPr lang="zh-CN" altLang="en-US" smtClean="0"/>
          </a:p>
        </p:txBody>
      </p:sp>
      <p:graphicFrame>
        <p:nvGraphicFramePr>
          <p:cNvPr id="6" name="Group 8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38705" y="3935095"/>
          <a:ext cx="7899400" cy="1559560"/>
        </p:xfrm>
        <a:graphic>
          <a:graphicData uri="http://schemas.openxmlformats.org/drawingml/2006/table">
            <a:tbl>
              <a:tblPr/>
              <a:tblGrid>
                <a:gridCol w="1715135"/>
                <a:gridCol w="2357755"/>
                <a:gridCol w="1861820"/>
                <a:gridCol w="1964690"/>
              </a:tblGrid>
              <a:tr h="797560">
                <a:tc>
                  <a:txBody>
                    <a:bodyPr/>
                    <a:p>
                      <a:pPr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20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 anchorCtr="0" horzOverflow="overflow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出勤</a:t>
                      </a:r>
                      <a:r>
                        <a:rPr lang="en-US" altLang="zh-CN" sz="2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2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作业</a:t>
                      </a:r>
                      <a:endParaRPr lang="zh-CN" altLang="en-US" sz="20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 anchorCtr="0" horzOverflow="overflow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两篇</a:t>
                      </a:r>
                      <a:r>
                        <a:rPr lang="zh-CN" altLang="en-US" sz="2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报告</a:t>
                      </a:r>
                      <a:endParaRPr lang="zh-CN" altLang="en-US" sz="20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 anchorCtr="0" horzOverflow="overflow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期末考试</a:t>
                      </a:r>
                      <a:endParaRPr lang="zh-CN" altLang="en-US" sz="20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 anchorCtr="0" horzOverflow="overflow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62000">
                <a:tc>
                  <a:txBody>
                    <a:bodyPr/>
                    <a:p>
                      <a:pPr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0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所占分值</a:t>
                      </a:r>
                      <a:endParaRPr lang="zh-CN" altLang="en-US" sz="1800" b="0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 anchorCtr="0" horzOverflow="overflow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 anchorCtr="0" horzOverflow="overflow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 anchorCtr="0" horzOverflow="overflow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 spc="13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70%</a:t>
                      </a:r>
                      <a:endParaRPr lang="en-US" altLang="zh-CN" sz="1800" b="0" spc="13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317500" marR="317500" marT="215900" marB="215900" anchor="ctr" anchorCtr="0" horzOverflow="overflow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304415" y="1510030"/>
            <a:ext cx="812800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3200" dirty="0" smtClean="0">
                <a:sym typeface="+mn-ea"/>
              </a:rPr>
              <a:t>9</a:t>
            </a:r>
            <a:r>
              <a:rPr lang="zh-CN" altLang="en-US" sz="3200" dirty="0" smtClean="0">
                <a:sym typeface="+mn-ea"/>
              </a:rPr>
              <a:t>个专题，</a:t>
            </a:r>
            <a:r>
              <a:rPr lang="en-US" altLang="zh-CN" sz="3200" dirty="0" smtClean="0">
                <a:sym typeface="+mn-ea"/>
              </a:rPr>
              <a:t>16</a:t>
            </a:r>
            <a:r>
              <a:rPr lang="zh-CN" altLang="en-US" sz="3200" dirty="0" smtClean="0">
                <a:sym typeface="+mn-ea"/>
              </a:rPr>
              <a:t>次课，包括</a:t>
            </a:r>
            <a:r>
              <a:rPr lang="en-US" altLang="zh-CN" sz="3200" dirty="0" smtClean="0">
                <a:sym typeface="+mn-ea"/>
              </a:rPr>
              <a:t>2</a:t>
            </a:r>
            <a:r>
              <a:rPr lang="zh-CN" altLang="en-US" sz="3200" dirty="0" smtClean="0">
                <a:sym typeface="+mn-ea"/>
              </a:rPr>
              <a:t>次语言实践课</a:t>
            </a:r>
            <a:endParaRPr lang="en-US" altLang="zh-CN" sz="3200" dirty="0" smtClean="0"/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 smtClean="0">
                <a:sym typeface="+mn-ea"/>
              </a:rPr>
              <a:t>两篇报告</a:t>
            </a:r>
            <a:endParaRPr lang="en-US" altLang="zh-CN" sz="3200" dirty="0" smtClean="0"/>
          </a:p>
          <a:p>
            <a:pPr marL="285750" indent="-285750" eaLnBrk="1" latinLnBrk="0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3200" dirty="0" smtClean="0">
                <a:sym typeface="+mn-ea"/>
              </a:rPr>
              <a:t>期末考试（形式</a:t>
            </a:r>
            <a:r>
              <a:rPr lang="zh-CN" altLang="en-US" sz="3200" dirty="0" smtClean="0">
                <a:sym typeface="+mn-ea"/>
              </a:rPr>
              <a:t>待定）</a:t>
            </a:r>
            <a:endParaRPr lang="en-US" altLang="zh-CN" sz="3200" dirty="0" smtClean="0"/>
          </a:p>
          <a:p>
            <a:pPr marL="285750" indent="-285750"/>
            <a:endParaRPr lang="en-US" altLang="zh-CN" sz="32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2285365" y="5914390"/>
            <a:ext cx="8006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 smtClean="0">
                <a:sym typeface="+mn-ea"/>
              </a:rPr>
              <a:t>要求：作业和报告必须准时交，逾期按不交处理。</a:t>
            </a:r>
            <a:endParaRPr lang="zh-CN" altLang="en-US" sz="2800" dirty="0" smtClean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内容占位符 2"/>
          <p:cNvSpPr>
            <a:spLocks noGrp="1"/>
          </p:cNvSpPr>
          <p:nvPr>
            <p:ph sz="quarter" idx="13"/>
          </p:nvPr>
        </p:nvSpPr>
        <p:spPr>
          <a:xfrm>
            <a:off x="1207135" y="1084580"/>
            <a:ext cx="9700895" cy="4524375"/>
          </a:xfrm>
        </p:spPr>
        <p:txBody>
          <a:bodyPr>
            <a:normAutofit lnSpcReduction="10000"/>
          </a:bodyPr>
          <a:lstStyle/>
          <a:p>
            <a:pPr eaLnBrk="1" hangingPunct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、清明节（阳历</a:t>
            </a:r>
            <a:r>
              <a:rPr lang="en-US" altLang="zh-CN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、或者</a:t>
            </a:r>
            <a:r>
              <a:rPr lang="en-US" altLang="zh-CN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日、或者</a:t>
            </a:r>
            <a:r>
              <a:rPr lang="en-US" altLang="zh-CN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</a:t>
            </a:r>
            <a:r>
              <a:rPr lang="zh-CN" altLang="en-US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zh-CN" altLang="en-US" sz="24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en-US" altLang="zh-CN" sz="2400" b="1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来历：①墓祭，祭祖扫墓。</a:t>
            </a:r>
            <a:endParaRPr lang="en-US" altLang="zh-CN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en-US" altLang="zh-CN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②节气名称， “清明前后，种瓜种豆”</a:t>
            </a:r>
            <a:endParaRPr lang="en-US" altLang="zh-CN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en-US" altLang="zh-CN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③寒食节（晋文公重耳与介子推），</a:t>
            </a:r>
            <a:endParaRPr lang="en-US" altLang="zh-CN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en-US" altLang="zh-CN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禁烟禁火</a:t>
            </a:r>
            <a:endParaRPr lang="en-US" altLang="zh-CN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活动：踏青，郊游，扫墓</a:t>
            </a:r>
            <a:endParaRPr lang="en-US" altLang="zh-CN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en-US" altLang="zh-CN" dirty="0" smtClean="0"/>
              <a:t>   </a:t>
            </a:r>
            <a:endParaRPr lang="zh-CN" altLang="en-US" dirty="0" smtClean="0"/>
          </a:p>
        </p:txBody>
      </p:sp>
      <p:pic>
        <p:nvPicPr>
          <p:cNvPr id="2" name="图片 1" descr="u=3748091548,487692736&amp;fm=26&amp;gp=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6380" y="3712845"/>
            <a:ext cx="4311015" cy="2531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5" descr="cf9df603280f99553912bbd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650865" y="916305"/>
            <a:ext cx="4899025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9"/>
          <p:cNvSpPr txBox="1">
            <a:spLocks noChangeArrowheads="1"/>
          </p:cNvSpPr>
          <p:nvPr/>
        </p:nvSpPr>
        <p:spPr bwMode="auto">
          <a:xfrm>
            <a:off x="1638935" y="1265555"/>
            <a:ext cx="3714115" cy="45231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eaLnBrk="1" latinLnBrk="0" hangingPunct="1">
              <a:lnSpc>
                <a:spcPct val="150000"/>
              </a:lnSpc>
            </a:pPr>
            <a:r>
              <a:rPr lang="zh-CN" altLang="en-US" sz="3200" dirty="0"/>
              <a:t>清明</a:t>
            </a:r>
            <a:endParaRPr lang="zh-CN" altLang="en-US" sz="3200" dirty="0"/>
          </a:p>
          <a:p>
            <a:pPr algn="ctr" eaLnBrk="1" latinLnBrk="0" hangingPunct="1">
              <a:lnSpc>
                <a:spcPct val="150000"/>
              </a:lnSpc>
            </a:pPr>
            <a:r>
              <a:rPr lang="zh-CN" altLang="en-US" sz="3200" dirty="0"/>
              <a:t>（唐   杜牧）</a:t>
            </a:r>
            <a:endParaRPr lang="zh-CN" altLang="en-US" sz="3200" dirty="0"/>
          </a:p>
          <a:p>
            <a:pPr algn="ctr" eaLnBrk="1" latinLnBrk="0" hangingPunct="1">
              <a:lnSpc>
                <a:spcPct val="150000"/>
              </a:lnSpc>
            </a:pPr>
            <a:r>
              <a:rPr lang="zh-CN" altLang="en-US" sz="3200" dirty="0"/>
              <a:t>清明时节雨纷纷，</a:t>
            </a:r>
            <a:endParaRPr lang="zh-CN" altLang="en-US" sz="3200" dirty="0"/>
          </a:p>
          <a:p>
            <a:pPr algn="ctr" eaLnBrk="1" latinLnBrk="0" hangingPunct="1">
              <a:lnSpc>
                <a:spcPct val="150000"/>
              </a:lnSpc>
            </a:pPr>
            <a:r>
              <a:rPr lang="zh-CN" altLang="en-US" sz="3200" dirty="0"/>
              <a:t>路上行人欲断魂。</a:t>
            </a:r>
            <a:endParaRPr lang="zh-CN" altLang="en-US" sz="3200" dirty="0"/>
          </a:p>
          <a:p>
            <a:pPr algn="ctr" eaLnBrk="1" latinLnBrk="0" hangingPunct="1">
              <a:lnSpc>
                <a:spcPct val="150000"/>
              </a:lnSpc>
            </a:pPr>
            <a:r>
              <a:rPr lang="zh-CN" altLang="en-US" sz="3200" dirty="0"/>
              <a:t>借问酒家何处有？</a:t>
            </a:r>
            <a:endParaRPr lang="zh-CN" altLang="en-US" sz="3200" dirty="0"/>
          </a:p>
          <a:p>
            <a:pPr algn="ctr" eaLnBrk="1" latinLnBrk="0" hangingPunct="1">
              <a:lnSpc>
                <a:spcPct val="150000"/>
              </a:lnSpc>
            </a:pPr>
            <a:r>
              <a:rPr lang="zh-CN" altLang="en-US" sz="3200" dirty="0"/>
              <a:t>牧童遥指杏花村。</a:t>
            </a:r>
            <a:endParaRPr lang="zh-CN" altLang="en-US" sz="3200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内容占位符 2"/>
          <p:cNvSpPr>
            <a:spLocks noGrp="1"/>
          </p:cNvSpPr>
          <p:nvPr>
            <p:ph sz="quarter" idx="13"/>
          </p:nvPr>
        </p:nvSpPr>
        <p:spPr>
          <a:xfrm>
            <a:off x="1282700" y="756285"/>
            <a:ext cx="9626600" cy="5590540"/>
          </a:xfrm>
        </p:spPr>
        <p:txBody>
          <a:bodyPr/>
          <a:lstStyle/>
          <a:p>
            <a:pPr eaLnBrk="1" hangingPunct="1">
              <a:buSzPct val="50000"/>
              <a:buFont typeface="Wingdings" panose="05000000000000000000" pitchFamily="2" charset="2"/>
              <a:buChar char="Ø"/>
            </a:pPr>
            <a:r>
              <a:rPr lang="en-US" altLang="zh-CN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32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、端午节（五月节、龙舟节）农历五月初五</a:t>
            </a:r>
            <a:endParaRPr lang="en-US" altLang="zh-CN" sz="3200" b="1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来历： ① 端阳节、端五节，顺阳。</a:t>
            </a:r>
            <a:endParaRPr lang="en-US" altLang="zh-CN" sz="32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en-US" altLang="zh-CN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</a:t>
            </a:r>
            <a:r>
              <a:rPr lang="zh-CN" altLang="en-US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② 祭水神，赛龙舟。</a:t>
            </a:r>
            <a:endParaRPr lang="en-US" altLang="zh-CN" sz="32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en-US" altLang="zh-CN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</a:t>
            </a:r>
            <a:r>
              <a:rPr lang="zh-CN" altLang="en-US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③驱除瘟疫，沐浴来驱除恶毒。</a:t>
            </a:r>
            <a:endParaRPr lang="en-US" altLang="zh-CN" sz="32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zh-CN" altLang="en-US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④楚国的爱国诗人屈原投江</a:t>
            </a:r>
            <a:endParaRPr lang="en-US" altLang="zh-CN" sz="32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en-US" altLang="zh-CN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活动：挂菖蒲、艾叶，喝雄黄酒辟邪</a:t>
            </a:r>
            <a:endParaRPr lang="en-US" altLang="zh-CN" sz="32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en-US" altLang="zh-CN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</a:t>
            </a:r>
            <a:r>
              <a:rPr lang="zh-CN" altLang="en-US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吃粽子、赛龙舟</a:t>
            </a:r>
            <a:endParaRPr lang="zh-CN" altLang="en-US" sz="32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 descr="http://www.xierongsheng.com/home/attachment/201006/27/109_12776407616Z6r.jpg"/>
          <p:cNvSpPr>
            <a:spLocks noChangeAspect="1" noChangeArrowheads="1"/>
          </p:cNvSpPr>
          <p:nvPr/>
        </p:nvSpPr>
        <p:spPr bwMode="auto">
          <a:xfrm>
            <a:off x="1644650" y="-3719513"/>
            <a:ext cx="9525000" cy="63246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1507" name="Picture 4" descr="http://pic4.nipic.com/20090819/3179645_152828053_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62978" y="188913"/>
            <a:ext cx="4570412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7" descr="1289578880P6nCpnuH_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2503" y="53658"/>
            <a:ext cx="3328987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9" descr="m3563_201006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5278" y="3578860"/>
            <a:ext cx="4800600" cy="318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 Box 11"/>
          <p:cNvSpPr txBox="1">
            <a:spLocks noChangeArrowheads="1"/>
          </p:cNvSpPr>
          <p:nvPr/>
        </p:nvSpPr>
        <p:spPr bwMode="auto">
          <a:xfrm>
            <a:off x="1712595" y="3198813"/>
            <a:ext cx="10972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/>
              <a:t>吃粽子</a:t>
            </a:r>
            <a:endParaRPr lang="zh-CN" altLang="en-US" sz="2400"/>
          </a:p>
        </p:txBody>
      </p:sp>
      <p:sp>
        <p:nvSpPr>
          <p:cNvPr id="21511" name="Text Box 12"/>
          <p:cNvSpPr txBox="1">
            <a:spLocks noChangeArrowheads="1"/>
          </p:cNvSpPr>
          <p:nvPr/>
        </p:nvSpPr>
        <p:spPr bwMode="auto">
          <a:xfrm>
            <a:off x="9555798" y="3659505"/>
            <a:ext cx="20116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/>
              <a:t>挂菖蒲、艾叶</a:t>
            </a:r>
            <a:endParaRPr lang="zh-CN" altLang="en-US" sz="2400"/>
          </a:p>
        </p:txBody>
      </p:sp>
      <p:sp>
        <p:nvSpPr>
          <p:cNvPr id="21512" name="Text Box 13"/>
          <p:cNvSpPr txBox="1">
            <a:spLocks noChangeArrowheads="1"/>
          </p:cNvSpPr>
          <p:nvPr/>
        </p:nvSpPr>
        <p:spPr bwMode="auto">
          <a:xfrm>
            <a:off x="2809558" y="6010593"/>
            <a:ext cx="10972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/>
              <a:t>赛龙舟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  <p:bldP spid="21511" grpId="0"/>
      <p:bldP spid="215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366838" y="1042190"/>
            <a:ext cx="9626600" cy="3445200"/>
          </a:xfrm>
        </p:spPr>
        <p:txBody>
          <a:bodyPr/>
          <a:lstStyle/>
          <a:p>
            <a:pPr eaLnBrk="1" hangingPunct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2800" b="1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、中秋节（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农历八月十五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来历： ①古代帝王祭月拜月活动。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②农民庆祝丰收。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Tx/>
              <a:buNone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这一天月亮满圆，象征团圆，所以中秋节又叫团圆节。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祭月（兔儿爷、嫦娥）、赏月、吃月饼。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1" descr="timg7FTYOKP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755" y="4638675"/>
            <a:ext cx="3138170" cy="17354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4" descr="http://pic8.nipic.com/20100718/3394631_140117079201_2.jpg"/>
          <p:cNvPicPr>
            <a:picLocks noChangeAspect="1" noChangeArrowheads="1"/>
          </p:cNvPicPr>
          <p:nvPr/>
        </p:nvPicPr>
        <p:blipFill>
          <a:blip r:embed="rId1" cstate="print"/>
          <a:srcRect r="850" b="2988"/>
          <a:stretch>
            <a:fillRect/>
          </a:stretch>
        </p:blipFill>
        <p:spPr bwMode="auto">
          <a:xfrm>
            <a:off x="669925" y="478155"/>
            <a:ext cx="3705225" cy="5132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6" descr="http://www.lianyuan.net/tu/tueryexiaofub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3675" y="456565"/>
            <a:ext cx="4138930" cy="5611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10" descr="http://pic4.nipic.com/20090807/2224536_134052005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2975" y="1606550"/>
            <a:ext cx="30607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 Box 11"/>
          <p:cNvSpPr txBox="1">
            <a:spLocks noChangeArrowheads="1"/>
          </p:cNvSpPr>
          <p:nvPr/>
        </p:nvSpPr>
        <p:spPr bwMode="auto">
          <a:xfrm>
            <a:off x="1927860" y="5807710"/>
            <a:ext cx="985520" cy="46037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2400"/>
              <a:t>赏 月</a:t>
            </a:r>
            <a:endParaRPr lang="zh-CN" altLang="en-US" sz="240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5342890" y="3843655"/>
            <a:ext cx="985520" cy="46037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2400"/>
              <a:t>月饼</a:t>
            </a:r>
            <a:endParaRPr lang="zh-CN" altLang="en-US" sz="2400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8919845" y="6068060"/>
            <a:ext cx="1266190" cy="46037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2400"/>
              <a:t>兔儿爷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 bldLvl="0" animBg="1"/>
      <p:bldP spid="4" grpId="0" bldLvl="0" animBg="1"/>
      <p:bldP spid="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2"/>
          <p:cNvSpPr>
            <a:spLocks noGrp="1"/>
          </p:cNvSpPr>
          <p:nvPr>
            <p:ph sz="quarter" idx="13"/>
          </p:nvPr>
        </p:nvSpPr>
        <p:spPr>
          <a:xfrm>
            <a:off x="1282700" y="1179195"/>
            <a:ext cx="9626600" cy="5022215"/>
          </a:xfrm>
        </p:spPr>
        <p:txBody>
          <a:bodyPr>
            <a:normAutofit fontScale="60000"/>
          </a:bodyPr>
          <a:lstStyle/>
          <a:p>
            <a:pPr>
              <a:buFontTx/>
              <a:buNone/>
            </a:pPr>
            <a:r>
              <a:rPr lang="zh-CN" altLang="en-US" sz="2800" dirty="0" smtClean="0"/>
              <a:t>                    </a:t>
            </a:r>
            <a:r>
              <a:rPr lang="zh-CN" altLang="en-US" sz="4500" dirty="0" smtClean="0"/>
              <a:t>水调歌头      </a:t>
            </a:r>
            <a:r>
              <a:rPr lang="zh-CN" altLang="en-US" sz="4000" dirty="0" smtClean="0"/>
              <a:t>苏轼</a:t>
            </a:r>
            <a:endParaRPr lang="en-US" altLang="zh-CN" sz="4000" dirty="0" smtClean="0"/>
          </a:p>
          <a:p>
            <a:pPr>
              <a:buFontTx/>
              <a:buNone/>
            </a:pPr>
            <a:r>
              <a:rPr lang="en-US" altLang="zh-CN" sz="4500" dirty="0" smtClean="0"/>
              <a:t>        </a:t>
            </a:r>
            <a:r>
              <a:rPr lang="zh-CN" altLang="en-US" sz="4500" dirty="0" smtClean="0"/>
              <a:t>明月几时有？把酒问青天。</a:t>
            </a:r>
            <a:br>
              <a:rPr lang="zh-CN" altLang="en-US" sz="4500" dirty="0" smtClean="0"/>
            </a:br>
            <a:r>
              <a:rPr lang="zh-CN" altLang="en-US" sz="4500" dirty="0" smtClean="0"/>
              <a:t>     不知天上宫阙，今夕是何年？</a:t>
            </a:r>
            <a:br>
              <a:rPr lang="zh-CN" altLang="en-US" sz="4500" dirty="0" smtClean="0"/>
            </a:br>
            <a:r>
              <a:rPr lang="zh-CN" altLang="en-US" sz="4500" dirty="0" smtClean="0"/>
              <a:t>　 我欲乘风归去，又恐琼楼玉宇，</a:t>
            </a:r>
            <a:br>
              <a:rPr lang="zh-CN" altLang="en-US" sz="4500" dirty="0" smtClean="0"/>
            </a:br>
            <a:r>
              <a:rPr lang="zh-CN" altLang="en-US" sz="4500" dirty="0" smtClean="0"/>
              <a:t>　 高处不胜寒！起舞弄清影，何似在人间</a:t>
            </a:r>
            <a:r>
              <a:rPr lang="en-US" altLang="zh-CN" sz="4500" dirty="0" smtClean="0"/>
              <a:t>!</a:t>
            </a:r>
            <a:br>
              <a:rPr lang="en-US" altLang="zh-CN" sz="4500" dirty="0" smtClean="0"/>
            </a:br>
            <a:r>
              <a:rPr lang="zh-CN" altLang="en-US" sz="4500" dirty="0" smtClean="0"/>
              <a:t>　 转朱阁，低绮户，照无眠。</a:t>
            </a:r>
            <a:br>
              <a:rPr lang="zh-CN" altLang="en-US" sz="4500" dirty="0" smtClean="0"/>
            </a:br>
            <a:r>
              <a:rPr lang="zh-CN" altLang="en-US" sz="4500" dirty="0" smtClean="0"/>
              <a:t>　 不应有恨，何事长向别时圆？</a:t>
            </a:r>
            <a:br>
              <a:rPr lang="zh-CN" altLang="en-US" sz="4500" dirty="0" smtClean="0"/>
            </a:br>
            <a:r>
              <a:rPr lang="zh-CN" altLang="en-US" sz="4500" dirty="0" smtClean="0"/>
              <a:t>　 </a:t>
            </a:r>
            <a:r>
              <a:rPr lang="zh-CN" altLang="en-US" sz="4500" dirty="0" smtClean="0">
                <a:solidFill>
                  <a:srgbClr val="00B050"/>
                </a:solidFill>
              </a:rPr>
              <a:t>人有悲欢离合，月有阴晴圆缺，此事古难全。</a:t>
            </a:r>
            <a:br>
              <a:rPr lang="zh-CN" altLang="en-US" sz="4500" dirty="0" smtClean="0">
                <a:solidFill>
                  <a:srgbClr val="00B050"/>
                </a:solidFill>
              </a:rPr>
            </a:br>
            <a:r>
              <a:rPr lang="zh-CN" altLang="en-US" sz="4500" dirty="0" smtClean="0">
                <a:solidFill>
                  <a:srgbClr val="00B050"/>
                </a:solidFill>
              </a:rPr>
              <a:t>　 但愿人长久，千里共婵娟</a:t>
            </a:r>
            <a:r>
              <a:rPr lang="zh-CN" altLang="en-US" sz="3500" dirty="0" smtClean="0">
                <a:solidFill>
                  <a:srgbClr val="00B050"/>
                </a:solidFill>
              </a:rPr>
              <a:t>。</a:t>
            </a:r>
            <a:endParaRPr lang="zh-CN" altLang="en-US" sz="3500" dirty="0" smtClean="0">
              <a:solidFill>
                <a:srgbClr val="00B05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内容占位符 2"/>
          <p:cNvSpPr>
            <a:spLocks noGrp="1"/>
          </p:cNvSpPr>
          <p:nvPr>
            <p:ph sz="quarter" idx="13"/>
          </p:nvPr>
        </p:nvSpPr>
        <p:spPr>
          <a:xfrm>
            <a:off x="1101725" y="1126490"/>
            <a:ext cx="10833100" cy="4440555"/>
          </a:xfrm>
        </p:spPr>
        <p:txBody>
          <a:bodyPr>
            <a:noAutofit/>
          </a:bodyPr>
          <a:lstStyle/>
          <a:p>
            <a:pPr eaLnBrk="1" hangingPunct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800" b="1" dirty="0" smtClean="0"/>
              <a:t>6</a:t>
            </a:r>
            <a:r>
              <a:rPr lang="zh-CN" altLang="en-US" sz="2800" b="1" dirty="0" smtClean="0"/>
              <a:t>、重阳节（农历九月九日）</a:t>
            </a:r>
            <a:endParaRPr lang="zh-CN" altLang="en-US" sz="2800" b="1" dirty="0" smtClean="0"/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/>
              <a:t>来历：丰收之时谢天帝，祭祖先。</a:t>
            </a:r>
            <a:endParaRPr lang="en-US" altLang="zh-CN" sz="2800" dirty="0" smtClean="0"/>
          </a:p>
          <a:p>
            <a:pPr eaLnBrk="1" hangingPunct="1">
              <a:buSzPct val="50000"/>
              <a:buFontTx/>
              <a:buNone/>
            </a:pPr>
            <a:r>
              <a:rPr lang="en-US" altLang="zh-CN" sz="2800" dirty="0" smtClean="0"/>
              <a:t>              </a:t>
            </a:r>
            <a:r>
              <a:rPr lang="zh-CN" altLang="en-US" sz="2800" dirty="0" smtClean="0"/>
              <a:t>登高、健身去病。</a:t>
            </a:r>
            <a:endParaRPr lang="zh-CN" altLang="en-US" sz="2800" dirty="0" smtClean="0"/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/>
              <a:t>又叫老人节、登高节、重九节、菊花节。</a:t>
            </a:r>
            <a:endParaRPr lang="zh-CN" altLang="en-US" sz="2800" dirty="0" smtClean="0"/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/>
              <a:t>活动：登高避灾，吃重阳糕、插茱萸、赏菊花、敬老活动。</a:t>
            </a:r>
            <a:endParaRPr lang="zh-CN" altLang="en-US" sz="2800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3557" name="Picture 13" descr="%D6%D8%D1%F4%B8%E2500x375--17454537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900930" y="633730"/>
            <a:ext cx="2860675" cy="214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4" name="Picture 5" descr="2010120807560364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3290" y="633730"/>
            <a:ext cx="32004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9" descr="%C9%BD%DC%EF%DD%C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8845" y="565150"/>
            <a:ext cx="2788920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11" descr="2993341_145715069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1510" y="3199130"/>
            <a:ext cx="4282440" cy="3212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0" name="Text Box 11"/>
          <p:cNvSpPr txBox="1">
            <a:spLocks noChangeArrowheads="1"/>
          </p:cNvSpPr>
          <p:nvPr/>
        </p:nvSpPr>
        <p:spPr bwMode="auto">
          <a:xfrm>
            <a:off x="1712595" y="3198813"/>
            <a:ext cx="7924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zh-CN" altLang="en-US" sz="2400"/>
              <a:t>菊花</a:t>
            </a:r>
            <a:endParaRPr lang="zh-CN" altLang="en-US" sz="2400"/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5782310" y="2738438"/>
            <a:ext cx="10972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zh-CN" altLang="en-US" sz="2400"/>
              <a:t>重阳糕</a:t>
            </a:r>
            <a:endParaRPr lang="zh-CN" altLang="en-US" sz="2400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9652635" y="2780348"/>
            <a:ext cx="792480" cy="4603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p>
            <a:r>
              <a:rPr lang="zh-CN" altLang="en-US" sz="2400"/>
              <a:t>茱萸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内容占位符 2"/>
          <p:cNvSpPr>
            <a:spLocks noGrp="1"/>
          </p:cNvSpPr>
          <p:nvPr>
            <p:ph sz="quarter" idx="13"/>
          </p:nvPr>
        </p:nvSpPr>
        <p:spPr>
          <a:xfrm>
            <a:off x="1281113" y="734850"/>
            <a:ext cx="9626600" cy="3445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、七夕节（农历七月初七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en-US" altLang="zh-CN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来历：来源于古代传说“牛郎织女天河相会”的故事。妇女们穿针乞巧。</a:t>
            </a:r>
            <a:endParaRPr lang="en-US" altLang="zh-CN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中国的情人节。</a:t>
            </a:r>
            <a:endParaRPr lang="en-US" altLang="zh-CN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endParaRPr lang="en-US" altLang="zh-CN" smtClean="0"/>
          </a:p>
          <a:p>
            <a:pPr>
              <a:buFont typeface="Wingdings" panose="05000000000000000000" pitchFamily="2" charset="2"/>
              <a:buChar char="u"/>
            </a:pPr>
            <a:endParaRPr lang="zh-CN" altLang="en-US" smtClean="0"/>
          </a:p>
        </p:txBody>
      </p:sp>
      <p:pic>
        <p:nvPicPr>
          <p:cNvPr id="27652" name="Picture 4" descr="http://pic15.nipic.com/20110725/3596966_145237447000_2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504180" y="2870200"/>
            <a:ext cx="5026025" cy="277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588180" y="209070"/>
            <a:ext cx="9626400" cy="723600"/>
          </a:xfrm>
        </p:spPr>
        <p:txBody>
          <a:bodyPr/>
          <a:lstStyle/>
          <a:p>
            <a:r>
              <a:rPr lang="zh-CN" altLang="en-US" smtClean="0"/>
              <a:t>中国概况课</a:t>
            </a:r>
            <a:endParaRPr lang="zh-CN" altLang="en-US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049181" y="352425"/>
          <a:ext cx="6443345" cy="6845300"/>
        </p:xfrm>
        <a:graphic>
          <a:graphicData uri="http://schemas.openxmlformats.org/drawingml/2006/table">
            <a:tbl>
              <a:tblPr/>
              <a:tblGrid>
                <a:gridCol w="796925"/>
                <a:gridCol w="1061085"/>
                <a:gridCol w="3061335"/>
                <a:gridCol w="885825"/>
                <a:gridCol w="638175"/>
              </a:tblGrid>
              <a:tr h="50419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zh-CN" sz="1400" b="1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日期</a:t>
                      </a:r>
                      <a:endParaRPr lang="zh-CN" sz="1400" b="1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主题</a:t>
                      </a:r>
                      <a:endParaRPr lang="zh-CN" sz="1400" b="1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主讲</a:t>
                      </a:r>
                      <a:endParaRPr lang="zh-CN" sz="1400" b="1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b="1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备注</a:t>
                      </a:r>
                      <a:endParaRPr lang="zh-CN" sz="1400" b="1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400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r>
                        <a:rPr lang="zh-CN" sz="1400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r>
                        <a:rPr lang="zh-CN" sz="1400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中国节日与风俗</a:t>
                      </a:r>
                      <a:endParaRPr lang="en-US" altLang="zh-CN" sz="1400" kern="0" dirty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 panose="02020603050405020304"/>
                          <a:ea typeface="宋体" panose="02010600030101010101" pitchFamily="2" charset="-122"/>
                        </a:rPr>
                        <a:t>沙茜</a:t>
                      </a:r>
                      <a:endParaRPr lang="zh-CN" sz="1400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北京概观</a:t>
                      </a:r>
                      <a:endParaRPr lang="zh-CN" altLang="en-US" sz="1400" kern="0" dirty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latin typeface="Times New Roman" panose="02020603050405020304"/>
                          <a:ea typeface="宋体" panose="02010600030101010101" pitchFamily="2" charset="-122"/>
                        </a:rPr>
                        <a:t>沙茜</a:t>
                      </a:r>
                      <a:endParaRPr lang="zh-CN" sz="1400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语言实践（胡同游）（线上）</a:t>
                      </a:r>
                      <a:endParaRPr lang="zh-CN" sz="1400" kern="0" dirty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zh-CN" sz="1400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alt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报告</a:t>
                      </a:r>
                      <a:endParaRPr lang="zh-CN" altLang="en-US" sz="1400" kern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3845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sz="1400" kern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 panose="02020603050405020304"/>
                          <a:ea typeface="宋体" panose="02010600030101010101" pitchFamily="2" charset="-122"/>
                        </a:rPr>
                        <a:t>中国地理概况与旅游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altLang="en-US" sz="1400" kern="0" dirty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沙茜</a:t>
                      </a:r>
                      <a:endParaRPr lang="zh-CN" alt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 panose="02020603050405020304"/>
                          <a:ea typeface="宋体" panose="02010600030101010101" pitchFamily="2" charset="-122"/>
                          <a:sym typeface="+mn-ea"/>
                        </a:rPr>
                        <a:t>中国地理概况与旅游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沙茜</a:t>
                      </a:r>
                      <a:endParaRPr lang="zh-CN" sz="1400" kern="100" dirty="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中国简史</a:t>
                      </a:r>
                      <a:endParaRPr lang="zh-CN" sz="1400" kern="10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沙茜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中国简史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沙茜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 panose="02020603050405020304"/>
                          <a:ea typeface="宋体" panose="02010600030101010101" pitchFamily="2" charset="-122"/>
                        </a:rPr>
                        <a:t>中国简史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沙茜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99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中国改革开放与现代经济</a:t>
                      </a:r>
                      <a:endParaRPr lang="zh-CN" sz="1400" kern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沙茜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12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中国的科技与教育</a:t>
                      </a:r>
                      <a:endParaRPr lang="zh-CN" sz="1400" kern="0" dirty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  <a:sym typeface="+mn-ea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沙茜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 panose="02020603050405020304"/>
                          <a:ea typeface="宋体" panose="02010600030101010101" pitchFamily="2" charset="-122"/>
                        </a:rPr>
                        <a:t>中国的国家制度与外交政策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沙茜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100">
                          <a:latin typeface="Times New Roman" panose="02020603050405020304"/>
                          <a:ea typeface="宋体" panose="02010600030101010101" pitchFamily="2" charset="-122"/>
                        </a:rPr>
                        <a:t>中国的人口政策与民族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沙茜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375">
                <a:tc>
                  <a:txBody>
                    <a:bodyPr/>
                    <a:p>
                      <a:pPr algn="ctr" latinLnBrk="1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endParaRPr lang="zh-CN" sz="1400" kern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1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1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语言实践（参观博物馆）（线上）</a:t>
                      </a:r>
                      <a:endParaRPr lang="zh-CN" sz="1400" kern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1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endParaRPr lang="zh-CN" sz="1400" kern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latinLnBrk="1">
                        <a:spcAft>
                          <a:spcPts val="0"/>
                        </a:spcAft>
                        <a:buClrTx/>
                        <a:buSzTx/>
                        <a:buFontTx/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报告</a:t>
                      </a:r>
                      <a:endParaRPr lang="zh-CN" sz="1400" kern="0">
                        <a:solidFill>
                          <a:srgbClr val="4C4C4C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473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中国的传统思想与文学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熊瑛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4C4C4C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月</a:t>
                      </a:r>
                      <a:r>
                        <a:rPr lang="en-US" alt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日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中国的传统思想与文学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4C4C4C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熊瑛</a:t>
                      </a: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4C4C4C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zh-CN" sz="1400" kern="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zh-CN" sz="1400" kern="0">
                          <a:solidFill>
                            <a:srgbClr val="FF0000"/>
                          </a:solidFill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考试时间待定</a:t>
                      </a:r>
                      <a:endParaRPr lang="zh-CN" sz="1400" kern="0">
                        <a:solidFill>
                          <a:srgbClr val="FF0000"/>
                        </a:solidFill>
                        <a:latin typeface="Times New Roman" panose="02020603050405020304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kern="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0348" marR="60348" marT="0" marB="0" anchor="ctr" anchorCtr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83594" y="336198"/>
          <a:ext cx="8424545" cy="5951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660"/>
                <a:gridCol w="2307590"/>
                <a:gridCol w="2663825"/>
                <a:gridCol w="1728470"/>
              </a:tblGrid>
              <a:tr h="850265">
                <a:tc>
                  <a:txBody>
                    <a:bodyPr/>
                    <a:p>
                      <a:pPr algn="ctr" fontAlgn="ctr"/>
                      <a:r>
                        <a:rPr lang="zh-CN" altLang="en-US" sz="2400" dirty="0" smtClean="0"/>
                        <a:t>节日</a:t>
                      </a:r>
                      <a:endParaRPr lang="zh-CN" altLang="en-US" sz="24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400" dirty="0" smtClean="0"/>
                        <a:t>时间</a:t>
                      </a:r>
                      <a:endParaRPr lang="zh-CN" altLang="en-US" sz="24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400" dirty="0" smtClean="0"/>
                        <a:t>传统庆祝活动</a:t>
                      </a:r>
                      <a:endParaRPr lang="zh-CN" altLang="en-US" sz="24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2400" dirty="0" smtClean="0"/>
                        <a:t>传统食品</a:t>
                      </a:r>
                      <a:endParaRPr lang="zh-CN" altLang="en-US" sz="2400" dirty="0"/>
                    </a:p>
                  </a:txBody>
                  <a:tcPr anchor="ctr" anchorCtr="0"/>
                </a:tc>
              </a:tr>
              <a:tr h="850265">
                <a:tc>
                  <a:txBody>
                    <a:bodyPr/>
                    <a:p>
                      <a:pPr algn="ctr" fontAlgn="ctr"/>
                      <a:r>
                        <a:rPr lang="zh-CN" altLang="en-US" sz="2400" dirty="0" smtClean="0"/>
                        <a:t>春节</a:t>
                      </a:r>
                      <a:endParaRPr lang="zh-CN" altLang="en-US" sz="24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农历正月初一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贴春联、拜年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饺子、年糕、团圆饭</a:t>
                      </a:r>
                      <a:endParaRPr lang="zh-CN" altLang="en-US" dirty="0"/>
                    </a:p>
                  </a:txBody>
                  <a:tcPr anchor="ctr" anchorCtr="0"/>
                </a:tc>
              </a:tr>
              <a:tr h="850265">
                <a:tc>
                  <a:txBody>
                    <a:bodyPr/>
                    <a:p>
                      <a:pPr algn="ctr" fontAlgn="ctr"/>
                      <a:r>
                        <a:rPr lang="zh-CN" altLang="en-US" sz="2400" dirty="0"/>
                        <a:t>元宵节</a:t>
                      </a:r>
                      <a:endParaRPr lang="zh-CN" altLang="en-US" sz="24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农历正月十五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赏灯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/>
                        <a:t>元宵、汤圆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850265">
                <a:tc>
                  <a:txBody>
                    <a:bodyPr/>
                    <a:p>
                      <a:pPr algn="ctr" fontAlgn="ctr"/>
                      <a:r>
                        <a:rPr lang="zh-CN" altLang="en-US" sz="2400" dirty="0"/>
                        <a:t>清明节</a:t>
                      </a:r>
                      <a:endParaRPr lang="zh-CN" altLang="en-US" sz="24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公历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月</a:t>
                      </a: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日前后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踏青、扫墓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endParaRPr lang="zh-CN" altLang="en-US"/>
                    </a:p>
                  </a:txBody>
                  <a:tcPr anchor="ctr" anchorCtr="0"/>
                </a:tc>
              </a:tr>
              <a:tr h="850265">
                <a:tc>
                  <a:txBody>
                    <a:bodyPr/>
                    <a:p>
                      <a:pPr algn="ctr" fontAlgn="ctr"/>
                      <a:r>
                        <a:rPr lang="zh-CN" altLang="en-US" sz="2400" dirty="0"/>
                        <a:t>端午节</a:t>
                      </a:r>
                      <a:endParaRPr lang="zh-CN" altLang="en-US" sz="24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农历五月初五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赛</a:t>
                      </a:r>
                      <a:r>
                        <a:rPr lang="zh-CN" altLang="en-US" dirty="0"/>
                        <a:t>龙舟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粽子</a:t>
                      </a:r>
                      <a:endParaRPr lang="zh-CN" altLang="en-US" dirty="0"/>
                    </a:p>
                  </a:txBody>
                  <a:tcPr anchor="ctr" anchorCtr="0"/>
                </a:tc>
              </a:tr>
              <a:tr h="85026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2400" dirty="0"/>
                        <a:t>中秋节</a:t>
                      </a:r>
                      <a:endParaRPr lang="zh-CN" altLang="en-US" sz="24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dirty="0"/>
                        <a:t>农历八月十五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dirty="0"/>
                        <a:t>赏月  祭月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dirty="0"/>
                        <a:t>月饼</a:t>
                      </a:r>
                      <a:endParaRPr lang="zh-CN" altLang="en-US" dirty="0"/>
                    </a:p>
                  </a:txBody>
                  <a:tcPr anchor="ctr" anchorCtr="0"/>
                </a:tc>
              </a:tr>
              <a:tr h="850265">
                <a:tc>
                  <a:txBody>
                    <a:bodyPr/>
                    <a:p>
                      <a:pPr algn="ctr" fontAlgn="ctr"/>
                      <a:r>
                        <a:rPr lang="zh-CN" altLang="en-US" sz="2400" dirty="0"/>
                        <a:t>重阳节</a:t>
                      </a:r>
                      <a:endParaRPr lang="zh-CN" altLang="en-US" sz="2400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农历九月初九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登高</a:t>
                      </a:r>
                      <a:endParaRPr lang="zh-CN" altLang="en-US" dirty="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dirty="0"/>
                        <a:t>重阳糕</a:t>
                      </a:r>
                      <a:endParaRPr lang="zh-CN" altLang="en-US" dirty="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内容占位符 2"/>
          <p:cNvSpPr>
            <a:spLocks noGrp="1"/>
          </p:cNvSpPr>
          <p:nvPr>
            <p:ph sz="quarter" idx="13"/>
          </p:nvPr>
        </p:nvSpPr>
        <p:spPr>
          <a:xfrm>
            <a:off x="635635" y="775970"/>
            <a:ext cx="10018395" cy="5742305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登高            春节（农历正月初一）      粽子</a:t>
            </a:r>
            <a:endParaRPr lang="en-US" altLang="zh-CN" sz="36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赛龙舟        元宵节（农历正月十五</a:t>
            </a:r>
            <a:r>
              <a:rPr lang="en-US" altLang="zh-CN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月饼</a:t>
            </a:r>
            <a:endParaRPr lang="en-US" altLang="zh-CN" sz="36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贴春联        清明节（公历</a:t>
            </a:r>
            <a:r>
              <a:rPr lang="en-US" altLang="zh-CN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4-6</a:t>
            </a: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日）    团圆饭</a:t>
            </a:r>
            <a:endParaRPr lang="en-US" altLang="zh-CN" sz="36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拜年            端午节（农历五月初五）   元宵</a:t>
            </a:r>
            <a:endParaRPr lang="en-US" altLang="zh-CN" sz="36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赏月            中秋节（农历八月十五）   汤圆</a:t>
            </a:r>
            <a:endParaRPr lang="en-US" altLang="zh-CN" sz="36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踏青            重阳节（农历九月初九）</a:t>
            </a:r>
            <a:endParaRPr lang="en-US" altLang="zh-CN" sz="36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zh-CN" altLang="en-US" sz="36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扫墓</a:t>
            </a:r>
            <a:endParaRPr lang="en-US" altLang="zh-CN" sz="36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endParaRPr lang="en-US" altLang="zh-CN" sz="36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181225" y="1268730"/>
            <a:ext cx="1538605" cy="40322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 bwMode="auto">
          <a:xfrm>
            <a:off x="2305685" y="2135505"/>
            <a:ext cx="1557655" cy="150939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 bwMode="auto">
          <a:xfrm flipV="1">
            <a:off x="1743075" y="1518285"/>
            <a:ext cx="1682115" cy="212661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 bwMode="auto">
          <a:xfrm flipV="1">
            <a:off x="2231073" y="1342663"/>
            <a:ext cx="1342479" cy="158246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 bwMode="auto">
          <a:xfrm>
            <a:off x="2084705" y="4569143"/>
            <a:ext cx="1271042" cy="62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V="1">
            <a:off x="2013585" y="2924810"/>
            <a:ext cx="1778000" cy="24701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 flipV="1">
            <a:off x="2013585" y="2996565"/>
            <a:ext cx="1778000" cy="313563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 bwMode="auto">
          <a:xfrm>
            <a:off x="7860665" y="1124585"/>
            <a:ext cx="1115695" cy="172783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 bwMode="auto">
          <a:xfrm>
            <a:off x="8400256" y="2492896"/>
            <a:ext cx="720080" cy="115212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 bwMode="auto">
          <a:xfrm>
            <a:off x="8400256" y="2492896"/>
            <a:ext cx="720080" cy="158417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 bwMode="auto">
          <a:xfrm flipV="1">
            <a:off x="8400415" y="1268730"/>
            <a:ext cx="647700" cy="234251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 bwMode="auto">
          <a:xfrm flipV="1">
            <a:off x="8260080" y="2132965"/>
            <a:ext cx="932180" cy="230378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内容占位符 2"/>
          <p:cNvSpPr>
            <a:spLocks noGrp="1"/>
          </p:cNvSpPr>
          <p:nvPr>
            <p:ph sz="quarter" idx="13"/>
          </p:nvPr>
        </p:nvSpPr>
        <p:spPr>
          <a:xfrm>
            <a:off x="678180" y="1306195"/>
            <a:ext cx="11108690" cy="4737100"/>
          </a:xfrm>
        </p:spPr>
        <p:txBody>
          <a:bodyPr>
            <a:noAutofit/>
          </a:bodyPr>
          <a:lstStyle/>
          <a:p>
            <a:pPr eaLnBrk="1" hangingPunct="1">
              <a:buSzPct val="50000"/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1.2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、近现代节日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None/>
            </a:pP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</a:t>
            </a:r>
            <a:r>
              <a:rPr lang="zh-CN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纪念中国近现代史上的某一个重大事件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r>
              <a:rPr lang="zh-CN" altLang="en-US" sz="2800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五四青年节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，纪念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1919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年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日中国学生爱国运动。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</a:t>
            </a:r>
            <a:r>
              <a:rPr lang="zh-CN" altLang="en-US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r>
              <a:rPr lang="zh-CN" altLang="en-US" sz="2800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七一建党节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，纪念中国共产党成立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8</a:t>
            </a:r>
            <a:r>
              <a:rPr lang="zh-CN" altLang="en-US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r>
              <a:rPr lang="zh-CN" altLang="en-US" sz="2800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八一建军节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，纪念中国人民解放军建军。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</a:t>
            </a:r>
            <a:r>
              <a:rPr lang="zh-CN" altLang="en-US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8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r>
              <a:rPr lang="zh-CN" altLang="en-US" sz="2800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十一国庆节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，纪念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1949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年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 中华人民共和国成立。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en-US" altLang="zh-CN" b="0" spc="15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 b="0" spc="15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 国际节日（公历</a:t>
            </a:r>
            <a:r>
              <a:rPr lang="zh-CN" altLang="en-US" b="0" spc="15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endParaRPr lang="en-US" altLang="zh-CN" dirty="0" smtClean="0"/>
          </a:p>
        </p:txBody>
      </p:sp>
      <p:sp>
        <p:nvSpPr>
          <p:cNvPr id="28675" name="内容占位符 2"/>
          <p:cNvSpPr>
            <a:spLocks noGrp="1"/>
          </p:cNvSpPr>
          <p:nvPr>
            <p:ph sz="quarter" idx="13"/>
          </p:nvPr>
        </p:nvSpPr>
        <p:spPr>
          <a:xfrm>
            <a:off x="1281113" y="2121690"/>
            <a:ext cx="9626600" cy="3445200"/>
          </a:xfrm>
        </p:spPr>
        <p:txBody>
          <a:bodyPr>
            <a:normAutofit lnSpcReduction="20000"/>
          </a:bodyPr>
          <a:lstStyle/>
          <a:p>
            <a:pPr algn="l" eaLnBrk="1" hangingPunct="1">
              <a:buClrTx/>
              <a:buSzPct val="50000"/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1月1日：新年、元旦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eaLnBrk="1" hangingPunct="1">
              <a:buClrTx/>
              <a:buSzPct val="50000"/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3月8日：三八妇女节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eaLnBrk="1" hangingPunct="1">
              <a:buClrTx/>
              <a:buSzPct val="50000"/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5月1日：五一劳动节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eaLnBrk="1" hangingPunct="1">
              <a:buClrTx/>
              <a:buSzPct val="50000"/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6月1日：六一儿童节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 eaLnBrk="1" hangingPunct="1">
              <a:buClrTx/>
              <a:buSzPct val="50000"/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9月10日：教师节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8755" y="473230"/>
            <a:ext cx="9626400" cy="723600"/>
          </a:xfrm>
        </p:spPr>
        <p:txBody>
          <a:bodyPr/>
          <a:p>
            <a:r>
              <a:rPr lang="zh-CN" altLang="en-US"/>
              <a:t>中国的法定节假日：</a:t>
            </a:r>
            <a:r>
              <a:rPr lang="en-US" altLang="zh-CN"/>
              <a:t>7</a:t>
            </a:r>
            <a:r>
              <a:rPr lang="zh-CN" altLang="en-US"/>
              <a:t>个，放假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1282700" y="1548765"/>
            <a:ext cx="9626600" cy="4818380"/>
          </a:xfrm>
        </p:spPr>
        <p:txBody>
          <a:bodyPr>
            <a:noAutofit/>
          </a:bodyPr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元旦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春节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清明节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五一劳动节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端午节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十一国庆节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中秋节（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2021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年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9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月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21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日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）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1281600" y="508155"/>
            <a:ext cx="9626400" cy="723600"/>
          </a:xfrm>
        </p:spPr>
        <p:txBody>
          <a:bodyPr/>
          <a:lstStyle/>
          <a:p>
            <a:r>
              <a:rPr lang="zh-CN" altLang="en-US" dirty="0" smtClean="0"/>
              <a:t>二、中国风俗</a:t>
            </a:r>
            <a:endParaRPr lang="zh-CN" altLang="en-US" dirty="0" smtClean="0"/>
          </a:p>
        </p:txBody>
      </p:sp>
      <p:sp>
        <p:nvSpPr>
          <p:cNvPr id="6147" name="内容占位符 2"/>
          <p:cNvSpPr>
            <a:spLocks noGrp="1"/>
          </p:cNvSpPr>
          <p:nvPr>
            <p:ph sz="quarter" idx="13"/>
          </p:nvPr>
        </p:nvSpPr>
        <p:spPr>
          <a:xfrm>
            <a:off x="1282700" y="1231900"/>
            <a:ext cx="9626600" cy="53181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700" dirty="0" smtClean="0"/>
              <a:t>2.1  </a:t>
            </a:r>
            <a:r>
              <a:rPr lang="zh-CN" altLang="en-US" sz="2700" dirty="0" smtClean="0"/>
              <a:t>婚俗</a:t>
            </a:r>
            <a:endParaRPr lang="en-US" altLang="zh-CN" sz="2700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27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父母之命，媒妁之言  </a:t>
            </a:r>
            <a:endParaRPr lang="en-US" altLang="zh-CN" sz="27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7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门当户对  </a:t>
            </a:r>
            <a:endParaRPr lang="en-US" altLang="zh-CN" sz="27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7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嫁鸡随鸡，嫁狗随狗  </a:t>
            </a:r>
            <a:endParaRPr lang="en-US" altLang="zh-CN" sz="27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7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嫁出去的女儿，泼出去的水  </a:t>
            </a:r>
            <a:endParaRPr lang="en-US" altLang="zh-CN" sz="27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7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半边天  </a:t>
            </a:r>
            <a:endParaRPr lang="en-US" altLang="zh-CN" sz="27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Tx/>
              <a:buNone/>
            </a:pPr>
            <a:endParaRPr lang="zh-CN" altLang="en-US" sz="13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282383" y="1354610"/>
            <a:ext cx="9626600" cy="3445200"/>
          </a:xfrm>
        </p:spPr>
        <p:txBody>
          <a:bodyPr>
            <a:normAutofit fontScale="75000"/>
          </a:bodyPr>
          <a:lstStyle/>
          <a:p>
            <a:pPr eaLnBrk="1" hangingPunct="1"/>
            <a:r>
              <a:rPr lang="zh-CN" altLang="en-US" sz="3600" smtClean="0">
                <a:ea typeface="经典综艺体简" pitchFamily="49" charset="-122"/>
              </a:rPr>
              <a:t>中国婚俗文化关键词</a:t>
            </a:r>
            <a:endParaRPr lang="zh-CN" altLang="en-US" sz="3600" smtClean="0">
              <a:ea typeface="经典综艺体简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3600" smtClean="0">
                <a:ea typeface="经典综艺体简" pitchFamily="49" charset="-122"/>
              </a:rPr>
              <a:t>男婚女嫁</a:t>
            </a:r>
            <a:endParaRPr lang="en-US" altLang="zh-CN" sz="3600" smtClean="0">
              <a:ea typeface="经典综艺体简" pitchFamily="49" charset="-122"/>
            </a:endParaRPr>
          </a:p>
          <a:p>
            <a:pPr eaLnBrk="1" hangingPunct="1">
              <a:buFontTx/>
              <a:buNone/>
            </a:pPr>
            <a:r>
              <a:rPr lang="en-US" altLang="zh-CN" sz="3600" smtClean="0">
                <a:ea typeface="经典综艺体简" pitchFamily="49" charset="-122"/>
              </a:rPr>
              <a:t> </a:t>
            </a:r>
            <a:r>
              <a:rPr lang="en-US" altLang="zh-CN" sz="36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中国古代是男权宗法社会，男女在结婚时使用不同的字眼，女子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zh-CN" sz="280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嫁</a:t>
            </a:r>
            <a:r>
              <a:rPr lang="zh-CN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”，男人结婚叫“</a:t>
            </a:r>
            <a:r>
              <a:rPr lang="zh-CN" altLang="zh-CN" sz="280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娶</a:t>
            </a:r>
            <a:r>
              <a:rPr lang="zh-CN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r>
              <a:rPr lang="zh-CN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中国古代妻子是依附于丈夫的，妻随夫荣，如果丈夫潦倒，甚至可以把妻子像货物一样卖掉。</a:t>
            </a:r>
            <a:endParaRPr lang="zh-CN" altLang="en-US" sz="2800" smtClean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3200" smtClean="0">
                <a:ea typeface="经典综艺体简" pitchFamily="49" charset="-122"/>
              </a:rPr>
              <a:t>上门女婿</a:t>
            </a:r>
            <a:endParaRPr lang="zh-CN" altLang="en-US" sz="3200" smtClean="0">
              <a:ea typeface="经典综艺体简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内容占位符 2"/>
          <p:cNvSpPr>
            <a:spLocks noGrp="1"/>
          </p:cNvSpPr>
          <p:nvPr>
            <p:ph sz="quarter" idx="13"/>
          </p:nvPr>
        </p:nvSpPr>
        <p:spPr>
          <a:xfrm>
            <a:off x="1355408" y="713895"/>
            <a:ext cx="9626600" cy="5662930"/>
          </a:xfrm>
          <a:ln>
            <a:noFill/>
          </a:ln>
        </p:spPr>
        <p:txBody>
          <a:bodyPr>
            <a:spAutoFit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4000" smtClean="0">
                <a:ea typeface="经典综艺体简" pitchFamily="49" charset="-122"/>
              </a:rPr>
              <a:t>父母之命，媒妁（shuò）之言</a:t>
            </a:r>
            <a:endParaRPr lang="zh-CN" altLang="en-US" sz="4000" smtClean="0">
              <a:ea typeface="经典综艺体简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   </a:t>
            </a:r>
            <a:r>
              <a:rPr lang="en-US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、古代社会，</a:t>
            </a:r>
            <a:r>
              <a:rPr lang="zh-CN" altLang="en-US" sz="2800" u="sng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婚姻的缔结不只是个人行为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，有时更是一种家族行为，因此要求从家庭、家族的利益考虑。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2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、儒家崇尚“孝”，</a:t>
            </a:r>
            <a:r>
              <a:rPr lang="zh-CN" altLang="en-US" sz="2800" u="sng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儿女对父母的服从，因此父母对儿女有主婚权。</a:t>
            </a:r>
            <a:endParaRPr lang="zh-CN" altLang="en-US" sz="2800" u="sng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</a:t>
            </a:r>
            <a:r>
              <a:rPr lang="en-US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zh-CN" altLang="en-US" sz="2800" u="sng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古代男女不能随便见面，要由男家托“媒人”带着礼物到女人家去求婚。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即使双方见过面，互相了解，愿意结亲，也得由媒人出面，才是合法的，才能被社会所承认。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3794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smtClean="0"/>
              <a:t>  </a:t>
            </a:r>
            <a:r>
              <a:rPr lang="en-US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 “媒人”又叫“月老”、“红娘”、情人相见叫“鹊桥相会”。在中国人的传统观念中，给别人做媒是一件非常重要的善举，是每一个中国女人都很愿意做的事情。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en-US" altLang="zh-CN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、送彩礼、送嫁妆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" name="图片 2" descr="timg[2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8705" y="3900170"/>
            <a:ext cx="4815840" cy="24079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058863" y="936145"/>
            <a:ext cx="9626600" cy="3445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4000" smtClean="0">
                <a:ea typeface="经典综艺体简" pitchFamily="49" charset="-122"/>
              </a:rPr>
              <a:t>明媒正娶</a:t>
            </a:r>
            <a:endParaRPr lang="en-US" altLang="zh-CN" sz="4000" smtClean="0">
              <a:ea typeface="经典综艺体简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mtClean="0"/>
              <a:t>   </a:t>
            </a:r>
            <a:r>
              <a:rPr lang="zh-CN" altLang="en-US" sz="24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中国素有“礼仪之邦”的美称，所以中国的婚姻以父母之命、媒妁之言为必备条件，同时</a:t>
            </a:r>
            <a:r>
              <a:rPr lang="zh-CN" altLang="en-US" sz="2400" u="sng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婚礼要完成六礼的仪式</a:t>
            </a:r>
            <a:r>
              <a:rPr lang="zh-CN" altLang="en-US" sz="24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。六礼纳采、问名、纳吉、纳征、请期、亲迎六个仪节，这样才能合乎礼节，称为“明媒正娶”的，才是合法的。</a:t>
            </a:r>
            <a:r>
              <a:rPr lang="en-US" altLang="zh-CN" sz="24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</a:t>
            </a:r>
            <a:endParaRPr lang="en-US" altLang="zh-CN" sz="24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solidFill>
                  <a:srgbClr val="0070C0"/>
                </a:solidFill>
              </a:rPr>
              <a:t>第一讲  中国节日与风俗</a:t>
            </a:r>
            <a:endParaRPr lang="zh-CN" altLang="en-US" dirty="0" smtClean="0">
              <a:solidFill>
                <a:srgbClr val="0070C0"/>
              </a:solidFill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charset="0"/>
              <a:buChar char="u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一、中国的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节日</a:t>
            </a:r>
            <a:endParaRPr lang="zh-CN" altLang="en-US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buFont typeface="Wingdings" panose="05000000000000000000" charset="0"/>
              <a:buChar char="u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   传统节日       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中国近现代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节日</a:t>
            </a:r>
            <a:endParaRPr lang="zh-CN" altLang="en-US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buFont typeface="Wingdings" panose="05000000000000000000" charset="0"/>
              <a:buChar char="u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二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、中国的风俗</a:t>
            </a:r>
            <a:endParaRPr lang="zh-CN" altLang="en-US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buFont typeface="Wingdings" panose="05000000000000000000" charset="0"/>
              <a:buChar char="u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婚俗    中国饮食文化  茶文化     酒文化</a:t>
            </a:r>
            <a:endParaRPr lang="zh-CN" altLang="en-US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buFontTx/>
              <a:buNone/>
            </a:pPr>
            <a:endParaRPr lang="zh-CN" altLang="en-US" dirty="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zh-CN" altLang="en-US" smtClean="0">
                <a:ea typeface="经典综艺体简" pitchFamily="49" charset="-122"/>
              </a:rPr>
              <a:t>   </a:t>
            </a:r>
            <a:endParaRPr lang="zh-CN" altLang="en-US" smtClean="0"/>
          </a:p>
        </p:txBody>
      </p:sp>
      <p:pic>
        <p:nvPicPr>
          <p:cNvPr id="34820" name="Picture 2" descr="http://www.bjxch.gov.cn/pub/xch_zhuzhan/xchbao/2009/09/20090925/200909/W020090925329609146747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151188" y="1578610"/>
            <a:ext cx="6254750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任意多边形 7"/>
          <p:cNvSpPr/>
          <p:nvPr/>
        </p:nvSpPr>
        <p:spPr bwMode="auto">
          <a:xfrm>
            <a:off x="6221413" y="3402013"/>
            <a:ext cx="2017712" cy="890587"/>
          </a:xfrm>
          <a:custGeom>
            <a:avLst/>
            <a:gdLst>
              <a:gd name="T0" fmla="*/ 2147483647 w 645235"/>
              <a:gd name="T1" fmla="*/ 254245839 h 575399"/>
              <a:gd name="T2" fmla="*/ 2147483647 w 645235"/>
              <a:gd name="T3" fmla="*/ 200383017 h 575399"/>
              <a:gd name="T4" fmla="*/ 2147483647 w 645235"/>
              <a:gd name="T5" fmla="*/ 74702745 h 575399"/>
              <a:gd name="T6" fmla="*/ 2147483647 w 645235"/>
              <a:gd name="T7" fmla="*/ 38792906 h 575399"/>
              <a:gd name="T8" fmla="*/ 2147483647 w 645235"/>
              <a:gd name="T9" fmla="*/ 20837999 h 575399"/>
              <a:gd name="T10" fmla="*/ 2147483647 w 645235"/>
              <a:gd name="T11" fmla="*/ 2885045 h 575399"/>
              <a:gd name="T12" fmla="*/ 2147483647 w 645235"/>
              <a:gd name="T13" fmla="*/ 20837999 h 575399"/>
              <a:gd name="T14" fmla="*/ 2147483647 w 645235"/>
              <a:gd name="T15" fmla="*/ 92656309 h 575399"/>
              <a:gd name="T16" fmla="*/ 2147483647 w 645235"/>
              <a:gd name="T17" fmla="*/ 254245839 h 575399"/>
              <a:gd name="T18" fmla="*/ 2147483647 w 645235"/>
              <a:gd name="T19" fmla="*/ 361972769 h 575399"/>
              <a:gd name="T20" fmla="*/ 2147483647 w 645235"/>
              <a:gd name="T21" fmla="*/ 577424947 h 575399"/>
              <a:gd name="T22" fmla="*/ 2147483647 w 645235"/>
              <a:gd name="T23" fmla="*/ 667198314 h 575399"/>
              <a:gd name="T24" fmla="*/ 2147483647 w 645235"/>
              <a:gd name="T25" fmla="*/ 685152274 h 575399"/>
              <a:gd name="T26" fmla="*/ 2147483647 w 645235"/>
              <a:gd name="T27" fmla="*/ 721060194 h 575399"/>
              <a:gd name="T28" fmla="*/ 2147483647 w 645235"/>
              <a:gd name="T29" fmla="*/ 756969303 h 575399"/>
              <a:gd name="T30" fmla="*/ 2147483647 w 645235"/>
              <a:gd name="T31" fmla="*/ 739014154 h 575399"/>
              <a:gd name="T32" fmla="*/ 2147483647 w 645235"/>
              <a:gd name="T33" fmla="*/ 703104649 h 575399"/>
              <a:gd name="T34" fmla="*/ 2147483647 w 645235"/>
              <a:gd name="T35" fmla="*/ 685152274 h 575399"/>
              <a:gd name="T36" fmla="*/ 2147483647 w 645235"/>
              <a:gd name="T37" fmla="*/ 577424947 h 575399"/>
              <a:gd name="T38" fmla="*/ 2147483647 w 645235"/>
              <a:gd name="T39" fmla="*/ 469698412 h 575399"/>
              <a:gd name="T40" fmla="*/ 2147483647 w 645235"/>
              <a:gd name="T41" fmla="*/ 254245839 h 575399"/>
              <a:gd name="T42" fmla="*/ 2147483647 w 645235"/>
              <a:gd name="T43" fmla="*/ 218337720 h 575399"/>
              <a:gd name="T44" fmla="*/ 2147483647 w 645235"/>
              <a:gd name="T45" fmla="*/ 254245839 h 57539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645235"/>
              <a:gd name="T70" fmla="*/ 0 h 575399"/>
              <a:gd name="T71" fmla="*/ 645235 w 645235"/>
              <a:gd name="T72" fmla="*/ 575399 h 57539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645235" h="575399">
                <a:moveTo>
                  <a:pt x="83288" y="193261"/>
                </a:moveTo>
                <a:cubicBezTo>
                  <a:pt x="78739" y="179613"/>
                  <a:pt x="69640" y="166704"/>
                  <a:pt x="69640" y="152318"/>
                </a:cubicBezTo>
                <a:cubicBezTo>
                  <a:pt x="69640" y="130552"/>
                  <a:pt x="88297" y="70713"/>
                  <a:pt x="110584" y="56784"/>
                </a:cubicBezTo>
                <a:cubicBezTo>
                  <a:pt x="134982" y="41535"/>
                  <a:pt x="165175" y="38587"/>
                  <a:pt x="192470" y="29488"/>
                </a:cubicBezTo>
                <a:lnTo>
                  <a:pt x="233413" y="15840"/>
                </a:lnTo>
                <a:lnTo>
                  <a:pt x="274357" y="2193"/>
                </a:lnTo>
                <a:cubicBezTo>
                  <a:pt x="342596" y="6742"/>
                  <a:pt x="412543" y="0"/>
                  <a:pt x="479073" y="15840"/>
                </a:cubicBezTo>
                <a:cubicBezTo>
                  <a:pt x="510986" y="23438"/>
                  <a:pt x="560960" y="70431"/>
                  <a:pt x="560960" y="70431"/>
                </a:cubicBezTo>
                <a:cubicBezTo>
                  <a:pt x="593442" y="167879"/>
                  <a:pt x="572295" y="128378"/>
                  <a:pt x="615551" y="193261"/>
                </a:cubicBezTo>
                <a:cubicBezTo>
                  <a:pt x="624649" y="220557"/>
                  <a:pt x="645235" y="246475"/>
                  <a:pt x="642846" y="275148"/>
                </a:cubicBezTo>
                <a:cubicBezTo>
                  <a:pt x="638297" y="329739"/>
                  <a:pt x="639942" y="385205"/>
                  <a:pt x="629199" y="438921"/>
                </a:cubicBezTo>
                <a:cubicBezTo>
                  <a:pt x="623134" y="469248"/>
                  <a:pt x="585221" y="495029"/>
                  <a:pt x="560960" y="507160"/>
                </a:cubicBezTo>
                <a:cubicBezTo>
                  <a:pt x="548093" y="513594"/>
                  <a:pt x="532883" y="514374"/>
                  <a:pt x="520016" y="520808"/>
                </a:cubicBezTo>
                <a:cubicBezTo>
                  <a:pt x="505345" y="528143"/>
                  <a:pt x="493744" y="540768"/>
                  <a:pt x="479073" y="548103"/>
                </a:cubicBezTo>
                <a:cubicBezTo>
                  <a:pt x="459493" y="557893"/>
                  <a:pt x="401032" y="571026"/>
                  <a:pt x="383539" y="575399"/>
                </a:cubicBezTo>
                <a:cubicBezTo>
                  <a:pt x="315300" y="570850"/>
                  <a:pt x="246282" y="572995"/>
                  <a:pt x="178822" y="561751"/>
                </a:cubicBezTo>
                <a:cubicBezTo>
                  <a:pt x="162643" y="559054"/>
                  <a:pt x="152550" y="541790"/>
                  <a:pt x="137879" y="534455"/>
                </a:cubicBezTo>
                <a:cubicBezTo>
                  <a:pt x="125012" y="528021"/>
                  <a:pt x="110584" y="525357"/>
                  <a:pt x="96936" y="520808"/>
                </a:cubicBezTo>
                <a:cubicBezTo>
                  <a:pt x="71227" y="495099"/>
                  <a:pt x="43896" y="473120"/>
                  <a:pt x="28697" y="438921"/>
                </a:cubicBezTo>
                <a:cubicBezTo>
                  <a:pt x="17012" y="412629"/>
                  <a:pt x="1402" y="357034"/>
                  <a:pt x="1402" y="357034"/>
                </a:cubicBezTo>
                <a:cubicBezTo>
                  <a:pt x="5951" y="302443"/>
                  <a:pt x="0" y="245933"/>
                  <a:pt x="15049" y="193261"/>
                </a:cubicBezTo>
                <a:cubicBezTo>
                  <a:pt x="19555" y="177489"/>
                  <a:pt x="44394" y="177564"/>
                  <a:pt x="55993" y="165966"/>
                </a:cubicBezTo>
                <a:lnTo>
                  <a:pt x="83288" y="193261"/>
                </a:lnTo>
                <a:close/>
              </a:path>
            </a:pathLst>
          </a:custGeom>
          <a:noFill/>
          <a:ln w="9525" algn="ctr">
            <a:solidFill>
              <a:srgbClr val="FFFF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52" name="任意多边形 10"/>
          <p:cNvSpPr/>
          <p:nvPr/>
        </p:nvSpPr>
        <p:spPr bwMode="auto">
          <a:xfrm>
            <a:off x="5932488" y="5229225"/>
            <a:ext cx="2449512" cy="890588"/>
          </a:xfrm>
          <a:custGeom>
            <a:avLst/>
            <a:gdLst>
              <a:gd name="T0" fmla="*/ 2147483647 w 645235"/>
              <a:gd name="T1" fmla="*/ 254250285 h 575399"/>
              <a:gd name="T2" fmla="*/ 2147483647 w 645235"/>
              <a:gd name="T3" fmla="*/ 200386214 h 575399"/>
              <a:gd name="T4" fmla="*/ 2147483647 w 645235"/>
              <a:gd name="T5" fmla="*/ 74703919 h 575399"/>
              <a:gd name="T6" fmla="*/ 2147483647 w 645235"/>
              <a:gd name="T7" fmla="*/ 38794237 h 575399"/>
              <a:gd name="T8" fmla="*/ 2147483647 w 645235"/>
              <a:gd name="T9" fmla="*/ 20838852 h 575399"/>
              <a:gd name="T10" fmla="*/ 2147483647 w 645235"/>
              <a:gd name="T11" fmla="*/ 2885055 h 575399"/>
              <a:gd name="T12" fmla="*/ 2147483647 w 645235"/>
              <a:gd name="T13" fmla="*/ 20838852 h 575399"/>
              <a:gd name="T14" fmla="*/ 2147483647 w 645235"/>
              <a:gd name="T15" fmla="*/ 92657800 h 575399"/>
              <a:gd name="T16" fmla="*/ 2147483647 w 645235"/>
              <a:gd name="T17" fmla="*/ 254250285 h 575399"/>
              <a:gd name="T18" fmla="*/ 2147483647 w 645235"/>
              <a:gd name="T19" fmla="*/ 361979516 h 575399"/>
              <a:gd name="T20" fmla="*/ 2147483647 w 645235"/>
              <a:gd name="T21" fmla="*/ 577435501 h 575399"/>
              <a:gd name="T22" fmla="*/ 2147483647 w 645235"/>
              <a:gd name="T23" fmla="*/ 667208176 h 575399"/>
              <a:gd name="T24" fmla="*/ 2147483647 w 645235"/>
              <a:gd name="T25" fmla="*/ 685163741 h 575399"/>
              <a:gd name="T26" fmla="*/ 2147483647 w 645235"/>
              <a:gd name="T27" fmla="*/ 721072891 h 575399"/>
              <a:gd name="T28" fmla="*/ 2147483647 w 645235"/>
              <a:gd name="T29" fmla="*/ 756982436 h 575399"/>
              <a:gd name="T30" fmla="*/ 2147483647 w 645235"/>
              <a:gd name="T31" fmla="*/ 739026871 h 575399"/>
              <a:gd name="T32" fmla="*/ 2147483647 w 645235"/>
              <a:gd name="T33" fmla="*/ 703117326 h 575399"/>
              <a:gd name="T34" fmla="*/ 2147483647 w 645235"/>
              <a:gd name="T35" fmla="*/ 685163741 h 575399"/>
              <a:gd name="T36" fmla="*/ 2147483647 w 645235"/>
              <a:gd name="T37" fmla="*/ 577435501 h 575399"/>
              <a:gd name="T38" fmla="*/ 2147483647 w 645235"/>
              <a:gd name="T39" fmla="*/ 469705676 h 575399"/>
              <a:gd name="T40" fmla="*/ 2147483647 w 645235"/>
              <a:gd name="T41" fmla="*/ 254250285 h 575399"/>
              <a:gd name="T42" fmla="*/ 2147483647 w 645235"/>
              <a:gd name="T43" fmla="*/ 218341730 h 575399"/>
              <a:gd name="T44" fmla="*/ 2147483647 w 645235"/>
              <a:gd name="T45" fmla="*/ 254250285 h 57539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645235"/>
              <a:gd name="T70" fmla="*/ 0 h 575399"/>
              <a:gd name="T71" fmla="*/ 645235 w 645235"/>
              <a:gd name="T72" fmla="*/ 575399 h 575399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645235" h="575399">
                <a:moveTo>
                  <a:pt x="83288" y="193261"/>
                </a:moveTo>
                <a:cubicBezTo>
                  <a:pt x="78739" y="179613"/>
                  <a:pt x="69640" y="166704"/>
                  <a:pt x="69640" y="152318"/>
                </a:cubicBezTo>
                <a:cubicBezTo>
                  <a:pt x="69640" y="130552"/>
                  <a:pt x="88297" y="70713"/>
                  <a:pt x="110584" y="56784"/>
                </a:cubicBezTo>
                <a:cubicBezTo>
                  <a:pt x="134982" y="41535"/>
                  <a:pt x="165175" y="38587"/>
                  <a:pt x="192470" y="29488"/>
                </a:cubicBezTo>
                <a:lnTo>
                  <a:pt x="233413" y="15840"/>
                </a:lnTo>
                <a:lnTo>
                  <a:pt x="274357" y="2193"/>
                </a:lnTo>
                <a:cubicBezTo>
                  <a:pt x="342596" y="6742"/>
                  <a:pt x="412543" y="0"/>
                  <a:pt x="479073" y="15840"/>
                </a:cubicBezTo>
                <a:cubicBezTo>
                  <a:pt x="510986" y="23438"/>
                  <a:pt x="560960" y="70431"/>
                  <a:pt x="560960" y="70431"/>
                </a:cubicBezTo>
                <a:cubicBezTo>
                  <a:pt x="593442" y="167879"/>
                  <a:pt x="572295" y="128378"/>
                  <a:pt x="615551" y="193261"/>
                </a:cubicBezTo>
                <a:cubicBezTo>
                  <a:pt x="624649" y="220557"/>
                  <a:pt x="645235" y="246475"/>
                  <a:pt x="642846" y="275148"/>
                </a:cubicBezTo>
                <a:cubicBezTo>
                  <a:pt x="638297" y="329739"/>
                  <a:pt x="639942" y="385205"/>
                  <a:pt x="629199" y="438921"/>
                </a:cubicBezTo>
                <a:cubicBezTo>
                  <a:pt x="623134" y="469248"/>
                  <a:pt x="585221" y="495029"/>
                  <a:pt x="560960" y="507160"/>
                </a:cubicBezTo>
                <a:cubicBezTo>
                  <a:pt x="548093" y="513594"/>
                  <a:pt x="532883" y="514374"/>
                  <a:pt x="520016" y="520808"/>
                </a:cubicBezTo>
                <a:cubicBezTo>
                  <a:pt x="505345" y="528143"/>
                  <a:pt x="493744" y="540768"/>
                  <a:pt x="479073" y="548103"/>
                </a:cubicBezTo>
                <a:cubicBezTo>
                  <a:pt x="459493" y="557893"/>
                  <a:pt x="401032" y="571026"/>
                  <a:pt x="383539" y="575399"/>
                </a:cubicBezTo>
                <a:cubicBezTo>
                  <a:pt x="315300" y="570850"/>
                  <a:pt x="246282" y="572995"/>
                  <a:pt x="178822" y="561751"/>
                </a:cubicBezTo>
                <a:cubicBezTo>
                  <a:pt x="162643" y="559054"/>
                  <a:pt x="152550" y="541790"/>
                  <a:pt x="137879" y="534455"/>
                </a:cubicBezTo>
                <a:cubicBezTo>
                  <a:pt x="125012" y="528021"/>
                  <a:pt x="110584" y="525357"/>
                  <a:pt x="96936" y="520808"/>
                </a:cubicBezTo>
                <a:cubicBezTo>
                  <a:pt x="71227" y="495099"/>
                  <a:pt x="43896" y="473120"/>
                  <a:pt x="28697" y="438921"/>
                </a:cubicBezTo>
                <a:cubicBezTo>
                  <a:pt x="17012" y="412629"/>
                  <a:pt x="1402" y="357034"/>
                  <a:pt x="1402" y="357034"/>
                </a:cubicBezTo>
                <a:cubicBezTo>
                  <a:pt x="5951" y="302443"/>
                  <a:pt x="0" y="245933"/>
                  <a:pt x="15049" y="193261"/>
                </a:cubicBezTo>
                <a:cubicBezTo>
                  <a:pt x="19555" y="177489"/>
                  <a:pt x="44394" y="177564"/>
                  <a:pt x="55993" y="165966"/>
                </a:cubicBezTo>
                <a:lnTo>
                  <a:pt x="83288" y="193261"/>
                </a:lnTo>
                <a:close/>
              </a:path>
            </a:pathLst>
          </a:custGeom>
          <a:noFill/>
          <a:ln w="9525" algn="ctr">
            <a:solidFill>
              <a:srgbClr val="FFFF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53" name="TextBox 12"/>
          <p:cNvSpPr txBox="1">
            <a:spLocks noChangeArrowheads="1"/>
          </p:cNvSpPr>
          <p:nvPr/>
        </p:nvSpPr>
        <p:spPr bwMode="auto">
          <a:xfrm>
            <a:off x="4721225" y="5297488"/>
            <a:ext cx="995680" cy="5835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200"/>
              <a:t>门当</a:t>
            </a:r>
            <a:endParaRPr lang="zh-CN" altLang="en-US" sz="3200"/>
          </a:p>
        </p:txBody>
      </p:sp>
      <p:sp>
        <p:nvSpPr>
          <p:cNvPr id="31754" name="TextBox 13"/>
          <p:cNvSpPr txBox="1">
            <a:spLocks noChangeArrowheads="1"/>
          </p:cNvSpPr>
          <p:nvPr/>
        </p:nvSpPr>
        <p:spPr bwMode="auto">
          <a:xfrm>
            <a:off x="4792345" y="3555683"/>
            <a:ext cx="995680" cy="5835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200"/>
              <a:t>户对</a:t>
            </a:r>
            <a:endParaRPr lang="zh-CN" altLang="en-US" sz="3200"/>
          </a:p>
        </p:txBody>
      </p:sp>
      <p:sp>
        <p:nvSpPr>
          <p:cNvPr id="34825" name="矩形 8"/>
          <p:cNvSpPr>
            <a:spLocks noChangeArrowheads="1"/>
          </p:cNvSpPr>
          <p:nvPr/>
        </p:nvSpPr>
        <p:spPr bwMode="auto">
          <a:xfrm>
            <a:off x="1576705" y="685483"/>
            <a:ext cx="237490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3600">
                <a:ea typeface="经典综艺体简" pitchFamily="49" charset="-122"/>
              </a:rPr>
              <a:t>门当户对</a:t>
            </a:r>
            <a:endParaRPr lang="en-US" altLang="zh-CN" sz="3600">
              <a:ea typeface="经典综艺体简" pitchFamily="49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3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 bldLvl="0" animBg="1"/>
      <p:bldP spid="31752" grpId="0" bldLvl="0" animBg="1"/>
      <p:bldP spid="31753" grpId="0" bldLvl="0" animBg="1"/>
      <p:bldP spid="31754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1"/>
          <p:cNvSpPr>
            <a:spLocks noChangeArrowheads="1"/>
          </p:cNvSpPr>
          <p:nvPr/>
        </p:nvSpPr>
        <p:spPr bwMode="auto">
          <a:xfrm>
            <a:off x="1506855" y="1104900"/>
            <a:ext cx="8938260" cy="31438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“门当”本来是指大宅门前的一对石鼓。“户对”门楣双侧的砖雕、木雕，它的多少与官职的高低成正比。</a:t>
            </a:r>
            <a:endParaRPr lang="en-US" altLang="zh-CN" sz="32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后来用</a:t>
            </a:r>
            <a:r>
              <a:rPr lang="zh-CN" altLang="en-US" sz="3200" u="sng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指男女双方社会地位相当，家庭经济情况相当，适合结亲。</a:t>
            </a:r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有许多男女青年，虽真诚相爱，却由于不是门当户对，遭到家长反对，闹出悲剧。</a:t>
            </a:r>
            <a:r>
              <a:rPr lang="en-US" altLang="zh-CN"/>
              <a:t>    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内容占位符 2"/>
          <p:cNvSpPr>
            <a:spLocks noGrp="1"/>
          </p:cNvSpPr>
          <p:nvPr>
            <p:ph sz="quarter" idx="13"/>
          </p:nvPr>
        </p:nvSpPr>
        <p:spPr>
          <a:xfrm>
            <a:off x="783590" y="1221740"/>
            <a:ext cx="10260965" cy="42392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4000" smtClean="0">
                <a:ea typeface="经典综艺体简" pitchFamily="49" charset="-122"/>
              </a:rPr>
              <a:t>嫁鸡随鸡，嫁狗随狗</a:t>
            </a:r>
            <a:endParaRPr lang="zh-CN" altLang="en-US" sz="4000" smtClean="0">
              <a:ea typeface="经典综艺体简" pitchFamily="49" charset="-122"/>
            </a:endParaRPr>
          </a:p>
          <a:p>
            <a:pPr>
              <a:buFontTx/>
              <a:buNone/>
            </a:pPr>
            <a:r>
              <a:rPr lang="zh-CN" altLang="en-US" smtClean="0">
                <a:ea typeface="经典综艺体简" pitchFamily="49" charset="-122"/>
              </a:rPr>
              <a:t>   </a:t>
            </a:r>
            <a:r>
              <a:rPr lang="zh-CN" altLang="en-US" sz="2400" smtClean="0">
                <a:ea typeface="经典综艺体简" pitchFamily="49" charset="-122"/>
              </a:rPr>
              <a:t>在古代中国，男女地位极不平等，妇女在婚姻生活中的地位极低，女子没有选择丈夫的权利，没有再婚的自由。同时中国人的传统观念又需要维持婚姻的稳定，</a:t>
            </a:r>
            <a:r>
              <a:rPr lang="zh-CN" altLang="en-US" sz="2400" u="sng" smtClean="0">
                <a:ea typeface="经典综艺体简" pitchFamily="49" charset="-122"/>
              </a:rPr>
              <a:t>女子出嫁后，不论男子好坏都要遵从</a:t>
            </a:r>
            <a:r>
              <a:rPr lang="zh-CN" altLang="en-US" sz="2400" smtClean="0">
                <a:ea typeface="经典综艺体简" pitchFamily="49" charset="-122"/>
              </a:rPr>
              <a:t>。</a:t>
            </a:r>
            <a:endParaRPr lang="zh-CN" altLang="en-US" sz="2400" u="sng" smtClean="0">
              <a:ea typeface="经典综艺体简" pitchFamily="49" charset="-122"/>
            </a:endParaRPr>
          </a:p>
          <a:p>
            <a:endParaRPr lang="zh-CN" altLang="en-US" sz="2400" u="sng" smtClean="0">
              <a:ea typeface="经典综艺体简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984885" y="850900"/>
            <a:ext cx="9626600" cy="564642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4000" smtClean="0">
                <a:ea typeface="经典综艺体简" pitchFamily="49" charset="-122"/>
              </a:rPr>
              <a:t>嫁出去的女儿，泼出去的水</a:t>
            </a:r>
            <a:endParaRPr lang="zh-CN" altLang="en-US" sz="4000" smtClean="0">
              <a:ea typeface="经典综艺体简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z="2800" smtClean="0"/>
              <a:t>   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古代中国，女人结婚后就不再属于原先的家族，结婚后的人生荣辱、生死都与娘家不再相干。举行结婚仪式时，新娘要乘坐花轿，由兄弟抱着到花轿上。花轿抬起后，娘家人要把一大盆清水倒在门前，以示女儿的清白。这种习俗其实是要证明给街坊四邻看，自己的女儿是堂堂正正用花轿明媒正娶走的。后来这句俗语</a:t>
            </a:r>
            <a:r>
              <a:rPr lang="zh-CN" altLang="en-US" sz="2800" u="sng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指女儿出嫁后一切荣辱与娘家无关，连父母也不需要赡养，就像泼出去的水一样没办法收回来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r>
              <a:rPr lang="zh-CN" altLang="en-US" sz="2800" u="sng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endParaRPr lang="zh-CN" altLang="en-US" sz="2800" u="sng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925513" y="1193320"/>
            <a:ext cx="9626600" cy="3445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4000" smtClean="0">
                <a:ea typeface="经典综艺体简" pitchFamily="49" charset="-122"/>
              </a:rPr>
              <a:t>半边天</a:t>
            </a:r>
            <a:endParaRPr lang="zh-CN" altLang="en-US" sz="4000" smtClean="0">
              <a:ea typeface="经典综艺体简" pitchFamily="49" charset="-122"/>
            </a:endParaRPr>
          </a:p>
          <a:p>
            <a:pPr eaLnBrk="1" hangingPunct="1">
              <a:buFontTx/>
              <a:buNone/>
            </a:pPr>
            <a:r>
              <a:rPr lang="zh-CN" altLang="en-US" smtClean="0"/>
              <a:t>  </a:t>
            </a:r>
            <a:r>
              <a:rPr lang="zh-CN" altLang="en-US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指女人。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FontTx/>
              <a:buNone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出现在</a:t>
            </a:r>
            <a:r>
              <a:rPr lang="en-US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世纪</a:t>
            </a:r>
            <a:r>
              <a:rPr lang="en-US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50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年代初，宣扬男女平等，鼓励妇女在经济、政治方面的参与行为。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367473" y="1204115"/>
            <a:ext cx="9626600" cy="3445200"/>
          </a:xfrm>
        </p:spPr>
        <p:txBody>
          <a:bodyPr>
            <a:noAutofit/>
          </a:bodyPr>
          <a:lstStyle/>
          <a:p>
            <a:r>
              <a:rPr lang="en-US" altLang="zh-CN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结婚当天的婚俗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新人：新娘、新郎、伴娘、伴郎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新娘结婚要坐花轿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新娘要盖红盖头，新郎掀红盖头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拜堂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喝交杯酒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7" name="Picture 9" descr="2010100421082398291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30555" y="614045"/>
            <a:ext cx="409067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3" name="Picture 5" descr="2008192150368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105" y="3485515"/>
            <a:ext cx="3924935" cy="294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timg[3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95" y="3878580"/>
            <a:ext cx="4090035" cy="2386330"/>
          </a:xfrm>
          <a:prstGeom prst="rect">
            <a:avLst/>
          </a:prstGeom>
        </p:spPr>
      </p:pic>
      <p:pic>
        <p:nvPicPr>
          <p:cNvPr id="6" name="图片 5" descr="u=2598023322,3717544218&amp;fm=26&amp;gp=0[1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585" y="559435"/>
            <a:ext cx="5398770" cy="26993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8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282383" y="2055650"/>
            <a:ext cx="9626600" cy="3445200"/>
          </a:xfrm>
        </p:spPr>
        <p:txBody>
          <a:bodyPr>
            <a:normAutofit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贴红囍 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洞房花烛、新房、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闹洞房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早生贵子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枣、花生、桂园、</a:t>
            </a:r>
            <a:r>
              <a:rPr lang="zh-CN" altLang="en-US" sz="28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莲子</a:t>
            </a:r>
            <a:endParaRPr lang="zh-CN" altLang="en-US" sz="28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mtClean="0"/>
              <a:t>   </a:t>
            </a:r>
            <a:endParaRPr lang="zh-CN" altLang="en-US" smtClean="0"/>
          </a:p>
        </p:txBody>
      </p:sp>
      <p:pic>
        <p:nvPicPr>
          <p:cNvPr id="82949" name="Picture 5" descr="165517naih49h24lfvll1d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54495" y="528320"/>
            <a:ext cx="4086225" cy="566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51" name="Picture 7" descr="u=2151051142,76547944&amp;fm=51&amp;gp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5588" y="528320"/>
            <a:ext cx="1908175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内容占位符 2"/>
          <p:cNvSpPr>
            <a:spLocks noGrp="1"/>
          </p:cNvSpPr>
          <p:nvPr>
            <p:ph sz="quarter" idx="13"/>
          </p:nvPr>
        </p:nvSpPr>
        <p:spPr>
          <a:xfrm>
            <a:off x="979805" y="880110"/>
            <a:ext cx="9928225" cy="4728845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zh-CN" sz="240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2.2  </a:t>
            </a:r>
            <a:r>
              <a:rPr lang="zh-CN" altLang="en-US" sz="240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中国的饮食文化</a:t>
            </a:r>
            <a:endParaRPr lang="en-US" altLang="zh-CN" sz="240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因气候环境、食材不同、文化传统与烹饪方法不同形成</a:t>
            </a:r>
            <a:endParaRPr lang="en-US" altLang="zh-CN" sz="20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</a:t>
            </a:r>
            <a:r>
              <a:rPr lang="zh-CN" altLang="en-US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个区域：东北以炖菜为主，口味咸重</a:t>
            </a:r>
            <a:endParaRPr lang="en-US" altLang="zh-CN" sz="20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en-US" altLang="zh-CN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</a:t>
            </a:r>
            <a:r>
              <a:rPr lang="zh-CN" altLang="en-US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内蒙及西北，以牛羊肉为特色</a:t>
            </a:r>
            <a:endParaRPr lang="en-US" altLang="zh-CN" sz="20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en-US" altLang="zh-CN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</a:t>
            </a:r>
            <a:r>
              <a:rPr lang="zh-CN" altLang="en-US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黄河中游以面食为特色</a:t>
            </a:r>
            <a:endParaRPr lang="en-US" altLang="zh-CN" sz="20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en-US" altLang="zh-CN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</a:t>
            </a:r>
            <a:r>
              <a:rPr lang="zh-CN" altLang="en-US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京津地区融合特色，满汉全席</a:t>
            </a:r>
            <a:endParaRPr lang="en-US" altLang="zh-CN" sz="20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en-US" altLang="zh-CN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</a:t>
            </a:r>
            <a:r>
              <a:rPr lang="zh-CN" altLang="en-US" sz="20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黄河下游以山东菜为代表</a:t>
            </a:r>
            <a:endParaRPr lang="en-US" altLang="zh-CN" sz="20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en-US" altLang="zh-CN" smtClean="0"/>
              <a:t>                       </a:t>
            </a:r>
            <a:endParaRPr lang="zh-CN" altLang="en-US" smtClean="0"/>
          </a:p>
        </p:txBody>
      </p:sp>
      <p:pic>
        <p:nvPicPr>
          <p:cNvPr id="4" name="图片 3" descr="timgX54YDZB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7380" y="880110"/>
            <a:ext cx="2921635" cy="1623060"/>
          </a:xfrm>
          <a:prstGeom prst="rect">
            <a:avLst/>
          </a:prstGeom>
        </p:spPr>
      </p:pic>
      <p:pic>
        <p:nvPicPr>
          <p:cNvPr id="3" name="图片 2" descr="4o28b0625501ad13015501ad2bfc0135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05" y="3100070"/>
            <a:ext cx="4093210" cy="30905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内容占位符 2"/>
          <p:cNvSpPr>
            <a:spLocks noGrp="1"/>
          </p:cNvSpPr>
          <p:nvPr>
            <p:ph sz="quarter" idx="13"/>
          </p:nvPr>
        </p:nvSpPr>
        <p:spPr>
          <a:xfrm>
            <a:off x="1291590" y="481330"/>
            <a:ext cx="8225790" cy="3445510"/>
          </a:xfrm>
        </p:spPr>
        <p:txBody>
          <a:bodyPr/>
          <a:lstStyle/>
          <a:p>
            <a:pPr algn="l">
              <a:buFontTx/>
              <a:buNone/>
            </a:pPr>
            <a:r>
              <a:rPr lang="zh-CN" altLang="en-US" sz="2400" smtClean="0"/>
              <a:t>长江中游鲜咸辣</a:t>
            </a:r>
            <a:endParaRPr lang="en-US" altLang="zh-CN" sz="2400" smtClean="0"/>
          </a:p>
          <a:p>
            <a:pPr algn="l">
              <a:buFontTx/>
              <a:buNone/>
            </a:pPr>
            <a:r>
              <a:rPr lang="en-US" altLang="zh-CN" sz="2400" smtClean="0"/>
              <a:t> </a:t>
            </a:r>
            <a:r>
              <a:rPr lang="zh-CN" altLang="en-US" sz="2400" smtClean="0"/>
              <a:t>长江下游口味清淡，精致细腻</a:t>
            </a:r>
            <a:endParaRPr lang="zh-CN" altLang="en-US" sz="2400" smtClean="0"/>
          </a:p>
          <a:p>
            <a:pPr algn="l">
              <a:buFontTx/>
              <a:buNone/>
            </a:pPr>
            <a:r>
              <a:rPr lang="zh-CN" altLang="en-US" sz="2400" smtClean="0"/>
              <a:t>西南地区以食辣著名</a:t>
            </a:r>
            <a:endParaRPr lang="en-US" altLang="zh-CN" sz="2400" smtClean="0"/>
          </a:p>
          <a:p>
            <a:pPr algn="l">
              <a:buFontTx/>
              <a:buNone/>
            </a:pPr>
            <a:r>
              <a:rPr lang="zh-CN" altLang="en-US" sz="2400" smtClean="0"/>
              <a:t>东南地区喜爱珍奇野味，爱喝汤</a:t>
            </a:r>
            <a:endParaRPr lang="en-US" altLang="zh-CN" sz="2400" smtClean="0"/>
          </a:p>
          <a:p>
            <a:pPr algn="l">
              <a:buFontTx/>
              <a:buNone/>
            </a:pPr>
            <a:r>
              <a:rPr lang="en-US" altLang="zh-CN" sz="2400" smtClean="0"/>
              <a:t> </a:t>
            </a:r>
            <a:r>
              <a:rPr lang="zh-CN" altLang="en-US" sz="2400" smtClean="0"/>
              <a:t>青藏高原牛羊肉，面食多</a:t>
            </a:r>
            <a:endParaRPr lang="en-US" altLang="zh-CN" sz="2400" smtClean="0"/>
          </a:p>
          <a:p>
            <a:pPr>
              <a:buFontTx/>
              <a:buNone/>
            </a:pPr>
            <a:r>
              <a:rPr lang="en-US" altLang="zh-CN" smtClean="0"/>
              <a:t>    </a:t>
            </a:r>
            <a:endParaRPr lang="zh-CN" altLang="en-US" smtClean="0"/>
          </a:p>
        </p:txBody>
      </p:sp>
      <p:pic>
        <p:nvPicPr>
          <p:cNvPr id="2" name="图片 1" descr="4o28b0625501ad13015501ad2bfc0135[1]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51575" y="2496185"/>
            <a:ext cx="4851400" cy="36626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1282383" y="2152805"/>
            <a:ext cx="9626600" cy="3445200"/>
          </a:xfrm>
        </p:spPr>
        <p:txBody>
          <a:bodyPr>
            <a:normAutofit fontScale="70000"/>
          </a:bodyPr>
          <a:lstStyle/>
          <a:p>
            <a:pPr marL="514350" indent="-514350" eaLnBrk="1" hangingPunct="1"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中国的传统节日大部分在</a:t>
            </a:r>
            <a:r>
              <a:rPr lang="zh-CN" altLang="en-US" sz="4000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农历</a:t>
            </a: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en-US" altLang="zh-CN" sz="40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514350" indent="-514350" eaLnBrk="1" hangingPunct="1">
              <a:buSzPct val="50000"/>
              <a:buFont typeface="Wingdings" panose="05000000000000000000" pitchFamily="2" charset="2"/>
              <a:buChar char="u"/>
              <a:defRPr/>
            </a:pP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hlinkClick r:id="rId1" action="ppaction://hlinksldjump"/>
              </a:rPr>
              <a:t>农历</a:t>
            </a:r>
            <a:r>
              <a:rPr lang="en-US" altLang="zh-CN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hlinkClick r:id="rId1" action="ppaction://hlinksldjump"/>
              </a:rPr>
              <a:t>/</a:t>
            </a: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hlinkClick r:id="rId1" action="ppaction://hlinksldjump"/>
              </a:rPr>
              <a:t>阴历</a:t>
            </a:r>
            <a:r>
              <a:rPr lang="en-US" altLang="zh-CN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hlinkClick r:id="rId1" action="ppaction://hlinksldjump"/>
              </a:rPr>
              <a:t>----</a:t>
            </a: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hlinkClick r:id="rId1" action="ppaction://hlinksldjump"/>
              </a:rPr>
              <a:t>公历</a:t>
            </a:r>
            <a:r>
              <a:rPr lang="en-US" altLang="zh-CN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hlinkClick r:id="rId1" action="ppaction://hlinksldjump"/>
              </a:rPr>
              <a:t>/</a:t>
            </a: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hlinkClick r:id="rId1" action="ppaction://hlinksldjump"/>
              </a:rPr>
              <a:t>阳历</a:t>
            </a:r>
            <a:endParaRPr lang="en-US" altLang="zh-CN" sz="40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514350" indent="-514350" eaLnBrk="1" hangingPunct="1">
              <a:buSzPct val="50000"/>
              <a:buFontTx/>
              <a:buNone/>
              <a:defRPr/>
            </a:pP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</a:t>
            </a:r>
            <a:r>
              <a:rPr lang="en-US" altLang="zh-CN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1949</a:t>
            </a:r>
            <a:r>
              <a:rPr lang="zh-CN" altLang="en-US" sz="40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年正式采用阳历</a:t>
            </a:r>
            <a:endParaRPr lang="zh-CN" altLang="en-US" sz="40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514350" indent="-514350" eaLnBrk="1" hangingPunct="1">
              <a:buSzPct val="50000"/>
              <a:buFontTx/>
              <a:buNone/>
              <a:defRPr/>
            </a:pP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阴阳合历，加上</a:t>
            </a:r>
            <a:r>
              <a:rPr lang="en-US" altLang="zh-CN" sz="40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24</a:t>
            </a:r>
            <a:r>
              <a:rPr lang="zh-CN" altLang="en-US" sz="40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节气</a:t>
            </a: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，来指导</a:t>
            </a:r>
            <a:r>
              <a:rPr lang="zh-CN" altLang="en-US" sz="40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农业生产</a:t>
            </a: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比较准确。</a:t>
            </a:r>
            <a:endParaRPr lang="zh-CN" altLang="en-US" sz="40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None/>
              <a:defRPr/>
            </a:pPr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纪年以干支、皇帝的年号来记。</a:t>
            </a:r>
            <a:endParaRPr lang="zh-CN" altLang="en-US" sz="20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None/>
              <a:defRPr/>
            </a:pPr>
            <a:endParaRPr lang="zh-CN" altLang="en-US" sz="20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smtClean="0">
                <a:ea typeface="经典综艺体简" pitchFamily="49" charset="-122"/>
                <a:sym typeface="+mn-ea"/>
              </a:rPr>
              <a:t>1.1 </a:t>
            </a:r>
            <a:r>
              <a:rPr smtClean="0">
                <a:ea typeface="经典综艺体简" pitchFamily="49" charset="-122"/>
                <a:sym typeface="+mn-ea"/>
              </a:rPr>
              <a:t>中国的</a:t>
            </a:r>
            <a:r>
              <a:rPr smtClean="0">
                <a:solidFill>
                  <a:srgbClr val="0070C0"/>
                </a:solidFill>
                <a:ea typeface="经典综艺体简" pitchFamily="49" charset="-122"/>
                <a:sym typeface="+mn-ea"/>
              </a:rPr>
              <a:t>传统</a:t>
            </a:r>
            <a:r>
              <a:rPr smtClean="0">
                <a:ea typeface="经典综艺体简" pitchFamily="49" charset="-122"/>
                <a:sym typeface="+mn-ea"/>
              </a:rPr>
              <a:t>节日</a:t>
            </a:r>
            <a:br>
              <a:rPr lang="en-US" altLang="zh-CN" dirty="0" smtClean="0">
                <a:ea typeface="经典综艺体简" pitchFamily="49" charset="-122"/>
              </a:rPr>
            </a:b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3276" t="4579" r="6683"/>
          <a:stretch>
            <a:fillRect/>
          </a:stretch>
        </p:blipFill>
        <p:spPr>
          <a:xfrm>
            <a:off x="7278370" y="621030"/>
            <a:ext cx="4237355" cy="33807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内容占位符 2"/>
          <p:cNvSpPr>
            <a:spLocks noGrp="1"/>
          </p:cNvSpPr>
          <p:nvPr>
            <p:ph sz="quarter" idx="13"/>
          </p:nvPr>
        </p:nvSpPr>
        <p:spPr>
          <a:xfrm>
            <a:off x="903605" y="697230"/>
            <a:ext cx="9626600" cy="5633085"/>
          </a:xfrm>
        </p:spPr>
        <p:txBody>
          <a:bodyPr>
            <a:noAutofit/>
          </a:bodyPr>
          <a:lstStyle/>
          <a:p>
            <a:r>
              <a:rPr lang="zh-CN" altLang="en-US" sz="2400" smtClean="0"/>
              <a:t>八大菜系：</a:t>
            </a:r>
            <a:endParaRPr lang="en-US" altLang="zh-CN" sz="2400" smtClean="0"/>
          </a:p>
          <a:p>
            <a:r>
              <a:rPr lang="zh-CN" altLang="en-US" sz="2400" smtClean="0">
                <a:solidFill>
                  <a:srgbClr val="002060"/>
                </a:solidFill>
              </a:rPr>
              <a:t>川菜</a:t>
            </a:r>
            <a:r>
              <a:rPr lang="zh-CN" altLang="en-US" sz="2400" smtClean="0"/>
              <a:t>    四川   麻辣          宫保鸡丁、麻婆豆腐</a:t>
            </a:r>
            <a:endParaRPr lang="en-US" altLang="zh-CN" sz="2400" smtClean="0"/>
          </a:p>
          <a:p>
            <a:r>
              <a:rPr lang="zh-CN" altLang="en-US" sz="2400" smtClean="0">
                <a:solidFill>
                  <a:srgbClr val="002060"/>
                </a:solidFill>
              </a:rPr>
              <a:t>鲁菜</a:t>
            </a:r>
            <a:r>
              <a:rPr lang="zh-CN" altLang="en-US" sz="2400" smtClean="0"/>
              <a:t>    山东   味浓葱味   葱烧海参、糖醋鲤鱼</a:t>
            </a:r>
            <a:endParaRPr lang="en-US" altLang="zh-CN" sz="2400" smtClean="0"/>
          </a:p>
          <a:p>
            <a:r>
              <a:rPr lang="zh-CN" altLang="en-US" sz="2400" smtClean="0">
                <a:solidFill>
                  <a:srgbClr val="002060"/>
                </a:solidFill>
              </a:rPr>
              <a:t>苏菜</a:t>
            </a:r>
            <a:r>
              <a:rPr lang="zh-CN" altLang="en-US" sz="2400" smtClean="0"/>
              <a:t>    江苏   原味河鲜   大煮干丝、狮子头</a:t>
            </a:r>
            <a:endParaRPr lang="en-US" altLang="zh-CN" sz="2400" smtClean="0"/>
          </a:p>
          <a:p>
            <a:r>
              <a:rPr lang="zh-CN" altLang="en-US" sz="2400" smtClean="0">
                <a:solidFill>
                  <a:srgbClr val="002060"/>
                </a:solidFill>
              </a:rPr>
              <a:t>粤菜</a:t>
            </a:r>
            <a:r>
              <a:rPr lang="zh-CN" altLang="en-US" sz="2400" smtClean="0"/>
              <a:t>    广东  善用生猛海鲜  烤乳猪、龙虎会</a:t>
            </a:r>
            <a:endParaRPr lang="en-US" altLang="zh-CN" sz="2400" smtClean="0"/>
          </a:p>
          <a:p>
            <a:r>
              <a:rPr lang="zh-CN" altLang="en-US" sz="2400" smtClean="0">
                <a:solidFill>
                  <a:srgbClr val="002060"/>
                </a:solidFill>
              </a:rPr>
              <a:t>浙菜</a:t>
            </a:r>
            <a:r>
              <a:rPr lang="en-US" altLang="zh-CN" sz="2400" smtClean="0"/>
              <a:t>    </a:t>
            </a:r>
            <a:r>
              <a:rPr lang="zh-CN" altLang="en-US" sz="2400" smtClean="0"/>
              <a:t>杭州   清爽不腻  龙井虾仁、西湖醋鱼</a:t>
            </a:r>
            <a:endParaRPr lang="zh-CN" altLang="en-US" sz="2400" smtClean="0"/>
          </a:p>
          <a:p>
            <a:r>
              <a:rPr lang="zh-CN" altLang="en-US" sz="2400" smtClean="0"/>
              <a:t>徽菜    安徽    烧炖火工   烧鸡、红烧头尾</a:t>
            </a:r>
            <a:endParaRPr lang="en-US" altLang="zh-CN" sz="2400" smtClean="0"/>
          </a:p>
          <a:p>
            <a:r>
              <a:rPr lang="zh-CN" altLang="en-US" sz="2400" smtClean="0"/>
              <a:t>湘菜     湖南   香辣酸麻   冰糖酸莲</a:t>
            </a:r>
            <a:endParaRPr lang="en-US" altLang="zh-CN" sz="2400" smtClean="0"/>
          </a:p>
          <a:p>
            <a:r>
              <a:rPr lang="zh-CN" altLang="en-US" sz="2400" smtClean="0"/>
              <a:t>闽菜     福建   海味咸香   烧片糟鸡、太极明虾</a:t>
            </a:r>
            <a:endParaRPr lang="zh-CN" altLang="en-US" sz="2400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 descr="u=1110923589,3102241607&amp;fm=26&amp;gp=0[1]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1964055" y="476250"/>
            <a:ext cx="7872730" cy="5905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610870" y="793115"/>
            <a:ext cx="90817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中国的食辣文化</a:t>
            </a:r>
            <a:endParaRPr lang="en-US" altLang="zh-CN" sz="32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zh-CN" altLang="en-US" sz="32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重辣地区：四川、重庆、湖南、湖北、江西</a:t>
            </a:r>
            <a:endParaRPr lang="en-US" altLang="zh-CN" sz="32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Tx/>
              <a:buNone/>
            </a:pPr>
            <a:r>
              <a:rPr lang="zh-CN" altLang="en-US" sz="32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微辣地区：西北、东北、华北</a:t>
            </a:r>
            <a:endParaRPr lang="zh-CN" altLang="en-US" sz="320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8" name="图片 7" descr="u=2703618801,255833344&amp;fm=26&amp;gp=0[1]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0440" y="2974340"/>
            <a:ext cx="4107815" cy="2522220"/>
          </a:xfrm>
          <a:prstGeom prst="rect">
            <a:avLst/>
          </a:prstGeom>
        </p:spPr>
      </p:pic>
      <p:pic>
        <p:nvPicPr>
          <p:cNvPr id="2" name="图片 1" descr="4o28b0625501ad13015501ad2bfc0135[1]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96610" y="2209165"/>
            <a:ext cx="5368290" cy="40525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内容占位符 2"/>
          <p:cNvSpPr>
            <a:spLocks noGrp="1"/>
          </p:cNvSpPr>
          <p:nvPr>
            <p:ph sz="quarter" idx="13"/>
          </p:nvPr>
        </p:nvSpPr>
        <p:spPr>
          <a:xfrm>
            <a:off x="819150" y="384810"/>
            <a:ext cx="10090150" cy="5611495"/>
          </a:xfrm>
        </p:spPr>
        <p:txBody>
          <a:bodyPr>
            <a:normAutofit fontScale="90000"/>
          </a:bodyPr>
          <a:lstStyle/>
          <a:p>
            <a:r>
              <a:rPr lang="zh-CN" altLang="en-US" sz="4000" smtClean="0"/>
              <a:t>中国的茶文化</a:t>
            </a:r>
            <a:endParaRPr lang="en-US" altLang="zh-CN" sz="4000" smtClean="0"/>
          </a:p>
          <a:p>
            <a:pPr>
              <a:buFontTx/>
              <a:buNone/>
            </a:pPr>
            <a:r>
              <a:rPr lang="en-US" altLang="zh-CN" sz="4000" smtClean="0"/>
              <a:t>    </a:t>
            </a:r>
            <a:r>
              <a:rPr lang="zh-CN" altLang="en-US" sz="4000" smtClean="0"/>
              <a:t>始于西汉，盛于明代。陆羽</a:t>
            </a:r>
            <a:r>
              <a:rPr lang="en-US" altLang="zh-CN" sz="4000" smtClean="0"/>
              <a:t>《</a:t>
            </a:r>
            <a:r>
              <a:rPr lang="zh-CN" altLang="en-US" sz="4000" smtClean="0"/>
              <a:t>茶经</a:t>
            </a:r>
            <a:r>
              <a:rPr lang="en-US" altLang="zh-CN" sz="4000" smtClean="0"/>
              <a:t>》</a:t>
            </a:r>
            <a:endParaRPr lang="en-US" altLang="zh-CN" sz="4000" smtClean="0"/>
          </a:p>
          <a:p>
            <a:r>
              <a:rPr lang="zh-CN" altLang="en-US" sz="4000" smtClean="0"/>
              <a:t>饮茶的地域区别：东北华北：花茶</a:t>
            </a:r>
            <a:endParaRPr lang="en-US" altLang="zh-CN" sz="4000" smtClean="0"/>
          </a:p>
          <a:p>
            <a:pPr>
              <a:buFontTx/>
              <a:buNone/>
            </a:pPr>
            <a:r>
              <a:rPr lang="en-US" altLang="zh-CN" sz="4000" smtClean="0"/>
              <a:t>                             </a:t>
            </a:r>
            <a:r>
              <a:rPr lang="zh-CN" altLang="en-US" sz="4000" smtClean="0"/>
              <a:t>西南地区：紧压茶</a:t>
            </a:r>
            <a:endParaRPr lang="en-US" altLang="zh-CN" sz="4000" smtClean="0"/>
          </a:p>
          <a:p>
            <a:pPr>
              <a:buFontTx/>
              <a:buNone/>
            </a:pPr>
            <a:r>
              <a:rPr lang="en-US" altLang="zh-CN" sz="4000" smtClean="0"/>
              <a:t>                             </a:t>
            </a:r>
            <a:r>
              <a:rPr lang="zh-CN" altLang="en-US" sz="4000" smtClean="0"/>
              <a:t>长江中下游地区：绿茶</a:t>
            </a:r>
            <a:endParaRPr lang="en-US" altLang="zh-CN" sz="4000" smtClean="0"/>
          </a:p>
          <a:p>
            <a:pPr>
              <a:buFontTx/>
              <a:buNone/>
            </a:pPr>
            <a:r>
              <a:rPr lang="en-US" altLang="zh-CN" sz="4000" smtClean="0"/>
              <a:t>                             </a:t>
            </a:r>
            <a:r>
              <a:rPr lang="zh-CN" altLang="en-US" sz="4000" smtClean="0"/>
              <a:t>东南地区：乌龙茶、红茶</a:t>
            </a:r>
            <a:endParaRPr lang="en-US" altLang="zh-CN" sz="4000" smtClean="0"/>
          </a:p>
          <a:p>
            <a:pPr>
              <a:buFontTx/>
              <a:buNone/>
            </a:pPr>
            <a:r>
              <a:rPr lang="en-US" altLang="zh-CN" smtClean="0"/>
              <a:t>    </a:t>
            </a:r>
            <a:endParaRPr lang="zh-CN" altLang="en-US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内容占位符 2"/>
          <p:cNvSpPr>
            <a:spLocks noGrp="1"/>
          </p:cNvSpPr>
          <p:nvPr>
            <p:ph sz="quarter" idx="13"/>
          </p:nvPr>
        </p:nvSpPr>
        <p:spPr>
          <a:xfrm>
            <a:off x="645795" y="654050"/>
            <a:ext cx="9626600" cy="5461000"/>
          </a:xfrm>
        </p:spPr>
        <p:txBody>
          <a:bodyPr/>
          <a:lstStyle/>
          <a:p>
            <a:pPr>
              <a:buFontTx/>
              <a:buNone/>
            </a:pPr>
            <a:endParaRPr lang="en-US" altLang="zh-CN" smtClean="0"/>
          </a:p>
          <a:p>
            <a:r>
              <a:rPr lang="zh-CN" altLang="en-US" sz="2800" smtClean="0"/>
              <a:t>十大名茶： 西湖龙井（杭州） </a:t>
            </a:r>
            <a:endParaRPr lang="zh-CN" altLang="en-US" sz="2800" smtClean="0"/>
          </a:p>
          <a:p>
            <a:pPr>
              <a:buFontTx/>
              <a:buNone/>
            </a:pPr>
            <a:r>
              <a:rPr lang="zh-CN" altLang="en-US" sz="2800" smtClean="0"/>
              <a:t>          太湖碧螺春（江苏洞庭山） 君山银针（洞庭湖） </a:t>
            </a:r>
            <a:endParaRPr lang="zh-CN" altLang="en-US" sz="2800" smtClean="0"/>
          </a:p>
          <a:p>
            <a:pPr>
              <a:buFontTx/>
              <a:buNone/>
            </a:pPr>
            <a:r>
              <a:rPr lang="zh-CN" altLang="en-US" sz="2800" smtClean="0"/>
              <a:t>          安溪铁观音（福建）            凤凰水仙（潮州）</a:t>
            </a:r>
            <a:endParaRPr lang="en-US" altLang="zh-CN" sz="2800" smtClean="0"/>
          </a:p>
          <a:p>
            <a:pPr>
              <a:buFontTx/>
              <a:buNone/>
            </a:pPr>
            <a:r>
              <a:rPr lang="zh-CN" altLang="en-US" sz="2800" smtClean="0"/>
              <a:t>         太平猴魁（安徽）               黄山毛峰（安徽）</a:t>
            </a:r>
            <a:endParaRPr lang="en-US" altLang="zh-CN" sz="2800" smtClean="0"/>
          </a:p>
          <a:p>
            <a:pPr>
              <a:buFontTx/>
              <a:buNone/>
            </a:pPr>
            <a:r>
              <a:rPr lang="zh-CN" altLang="en-US" sz="2800" smtClean="0"/>
              <a:t>         六安爪片（安徽）               祁门红茶（安徽）</a:t>
            </a:r>
            <a:endParaRPr lang="en-US" altLang="zh-CN" sz="2800" smtClean="0"/>
          </a:p>
          <a:p>
            <a:pPr>
              <a:buFontTx/>
              <a:buNone/>
            </a:pPr>
            <a:r>
              <a:rPr lang="zh-CN" altLang="en-US" sz="2800" smtClean="0"/>
              <a:t>         信阳毛尖（河南大别山）</a:t>
            </a:r>
            <a:endParaRPr lang="zh-CN" altLang="en-US" sz="2800" smtClean="0"/>
          </a:p>
          <a:p>
            <a:pPr>
              <a:buFontTx/>
              <a:buNone/>
            </a:pPr>
            <a:endParaRPr lang="zh-CN" altLang="en-US" sz="2800" smtClean="0"/>
          </a:p>
        </p:txBody>
      </p:sp>
      <p:pic>
        <p:nvPicPr>
          <p:cNvPr id="3" name="图片 2" descr="VCG21114113925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2120" y="4494530"/>
            <a:ext cx="2654935" cy="17691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内容占位符 2"/>
          <p:cNvSpPr>
            <a:spLocks noGrp="1"/>
          </p:cNvSpPr>
          <p:nvPr>
            <p:ph sz="quarter" idx="13"/>
          </p:nvPr>
        </p:nvSpPr>
        <p:spPr>
          <a:xfrm>
            <a:off x="1282700" y="966470"/>
            <a:ext cx="9626600" cy="4910455"/>
          </a:xfrm>
        </p:spPr>
        <p:txBody>
          <a:bodyPr>
            <a:noAutofit/>
          </a:bodyPr>
          <a:lstStyle/>
          <a:p>
            <a:r>
              <a:rPr lang="zh-CN" altLang="en-US" sz="2800" smtClean="0"/>
              <a:t>中国的酒文化：白酒文化</a:t>
            </a:r>
            <a:endParaRPr lang="en-US" altLang="zh-CN" sz="2800" smtClean="0"/>
          </a:p>
          <a:p>
            <a:r>
              <a:rPr lang="zh-CN" altLang="en-US" sz="2800" smtClean="0"/>
              <a:t>中国造酒的祖先：仪狄、杜康</a:t>
            </a:r>
            <a:endParaRPr lang="en-US" altLang="zh-CN" sz="2800" smtClean="0"/>
          </a:p>
          <a:p>
            <a:r>
              <a:rPr lang="zh-CN" altLang="en-US" sz="2800" smtClean="0"/>
              <a:t>中国酒文化的特点：</a:t>
            </a:r>
            <a:endParaRPr lang="en-US" altLang="zh-CN" sz="2800" smtClean="0"/>
          </a:p>
          <a:p>
            <a:pPr>
              <a:buFontTx/>
              <a:buNone/>
            </a:pPr>
            <a:r>
              <a:rPr lang="en-US" altLang="zh-CN" sz="2800" smtClean="0"/>
              <a:t>1、</a:t>
            </a:r>
            <a:r>
              <a:rPr lang="zh-CN" altLang="en-US" sz="2800" smtClean="0"/>
              <a:t>饮酒是对客人的尊重</a:t>
            </a:r>
            <a:endParaRPr lang="en-US" altLang="zh-CN" sz="2800" smtClean="0"/>
          </a:p>
          <a:p>
            <a:pPr>
              <a:buFontTx/>
              <a:buNone/>
            </a:pPr>
            <a:r>
              <a:rPr lang="en-US" altLang="zh-CN" sz="2800" smtClean="0"/>
              <a:t>2、</a:t>
            </a:r>
            <a:r>
              <a:rPr lang="zh-CN" altLang="en-US" sz="2800" smtClean="0"/>
              <a:t>座位有次序，敬酒有顺序</a:t>
            </a:r>
            <a:endParaRPr lang="en-US" altLang="zh-CN" sz="2800" smtClean="0"/>
          </a:p>
          <a:p>
            <a:pPr>
              <a:buFontTx/>
              <a:buNone/>
            </a:pPr>
            <a:r>
              <a:rPr lang="en-US" altLang="zh-CN" sz="2800" smtClean="0"/>
              <a:t>3、</a:t>
            </a:r>
            <a:r>
              <a:rPr lang="zh-CN" altLang="en-US" sz="2800" smtClean="0"/>
              <a:t>在中国，饮酒不是为了品酒，而是为了交际</a:t>
            </a:r>
            <a:endParaRPr lang="en-US" altLang="zh-CN" sz="2800" smtClean="0"/>
          </a:p>
          <a:p>
            <a:endParaRPr lang="en-US" altLang="zh-CN" sz="2800" smtClean="0"/>
          </a:p>
        </p:txBody>
      </p:sp>
      <p:pic>
        <p:nvPicPr>
          <p:cNvPr id="3" name="图片 2" descr="VCG21gic19997161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8535" y="1133475"/>
            <a:ext cx="3720465" cy="24790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内容占位符 2"/>
          <p:cNvSpPr>
            <a:spLocks noGrp="1"/>
          </p:cNvSpPr>
          <p:nvPr>
            <p:ph sz="quarter" idx="13"/>
          </p:nvPr>
        </p:nvSpPr>
        <p:spPr>
          <a:xfrm>
            <a:off x="989965" y="665480"/>
            <a:ext cx="9626600" cy="5105400"/>
          </a:xfrm>
        </p:spPr>
        <p:txBody>
          <a:bodyPr>
            <a:normAutofit fontScale="45000"/>
          </a:bodyPr>
          <a:lstStyle/>
          <a:p>
            <a:r>
              <a:rPr lang="zh-CN" altLang="en-US" sz="5000" dirty="0" smtClean="0"/>
              <a:t>酒与文学艺术紧密相联</a:t>
            </a:r>
            <a:endParaRPr lang="en-US" altLang="zh-CN" sz="5000" dirty="0" smtClean="0"/>
          </a:p>
          <a:p>
            <a:pPr>
              <a:buFontTx/>
              <a:buNone/>
            </a:pPr>
            <a:r>
              <a:rPr lang="en-US" altLang="zh-CN" sz="5000" dirty="0" smtClean="0"/>
              <a:t>        “</a:t>
            </a:r>
            <a:r>
              <a:rPr lang="zh-CN" altLang="en-US" sz="5000" dirty="0" smtClean="0"/>
              <a:t>李白一斗诗百篇，长安市上酒家眠，</a:t>
            </a:r>
            <a:endParaRPr lang="zh-CN" altLang="en-US" sz="5000" dirty="0" smtClean="0"/>
          </a:p>
          <a:p>
            <a:pPr>
              <a:buFontTx/>
              <a:buNone/>
            </a:pPr>
            <a:r>
              <a:rPr lang="zh-CN" altLang="en-US" sz="5000" dirty="0" smtClean="0"/>
              <a:t>         天子呼来不上船，自称臣是酒中仙。</a:t>
            </a:r>
            <a:r>
              <a:rPr lang="en-US" altLang="zh-CN" sz="5000" dirty="0" smtClean="0"/>
              <a:t>”</a:t>
            </a:r>
            <a:endParaRPr lang="en-US" altLang="zh-CN" sz="5000" dirty="0" smtClean="0"/>
          </a:p>
          <a:p>
            <a:pPr algn="r">
              <a:buFontTx/>
              <a:buNone/>
            </a:pPr>
            <a:r>
              <a:rPr lang="zh-CN" altLang="en-US" sz="5000" dirty="0" smtClean="0"/>
              <a:t>（杜甫</a:t>
            </a:r>
            <a:r>
              <a:rPr lang="en-US" altLang="zh-CN" sz="5000" dirty="0" smtClean="0"/>
              <a:t>《</a:t>
            </a:r>
            <a:r>
              <a:rPr lang="zh-CN" altLang="en-US" sz="5000" dirty="0" smtClean="0"/>
              <a:t>饮中八仙歌</a:t>
            </a:r>
            <a:r>
              <a:rPr lang="en-US" altLang="zh-CN" sz="5000" dirty="0" smtClean="0"/>
              <a:t>》</a:t>
            </a:r>
            <a:r>
              <a:rPr lang="zh-CN" altLang="en-US" sz="5000" dirty="0" smtClean="0"/>
              <a:t>）</a:t>
            </a:r>
            <a:endParaRPr lang="en-US" altLang="zh-CN" sz="5000" dirty="0" smtClean="0"/>
          </a:p>
          <a:p>
            <a:pPr>
              <a:buFontTx/>
              <a:buNone/>
            </a:pPr>
            <a:r>
              <a:rPr lang="zh-CN" altLang="en-US" sz="5000" dirty="0" smtClean="0"/>
              <a:t>“俯仰各有态，得酒诗自成。”</a:t>
            </a:r>
            <a:endParaRPr lang="zh-CN" altLang="en-US" sz="5000" dirty="0" smtClean="0"/>
          </a:p>
          <a:p>
            <a:pPr algn="r">
              <a:buFontTx/>
              <a:buNone/>
            </a:pPr>
            <a:r>
              <a:rPr lang="zh-CN" altLang="en-US" sz="5000" dirty="0" smtClean="0"/>
              <a:t>（苏轼</a:t>
            </a:r>
            <a:r>
              <a:rPr lang="en-US" altLang="zh-CN" sz="5000" dirty="0" smtClean="0"/>
              <a:t>《</a:t>
            </a:r>
            <a:r>
              <a:rPr lang="zh-CN" altLang="en-US" sz="5000" dirty="0" smtClean="0"/>
              <a:t>和陶渊明</a:t>
            </a:r>
            <a:r>
              <a:rPr lang="en-US" altLang="zh-CN" sz="5000" dirty="0" smtClean="0"/>
              <a:t>〈</a:t>
            </a:r>
            <a:r>
              <a:rPr lang="zh-CN" altLang="en-US" sz="5000" dirty="0" smtClean="0"/>
              <a:t>饮酒</a:t>
            </a:r>
            <a:r>
              <a:rPr lang="en-US" altLang="zh-CN" sz="5000" dirty="0" smtClean="0"/>
              <a:t>〉》</a:t>
            </a:r>
            <a:r>
              <a:rPr lang="zh-CN" altLang="en-US" sz="5000" dirty="0" smtClean="0"/>
              <a:t>）</a:t>
            </a:r>
            <a:endParaRPr lang="zh-CN" altLang="en-US" sz="5000" dirty="0" smtClean="0"/>
          </a:p>
          <a:p>
            <a:pPr>
              <a:buFontTx/>
              <a:buNone/>
            </a:pPr>
            <a:r>
              <a:rPr lang="zh-CN" altLang="en-US" sz="5000" dirty="0" smtClean="0"/>
              <a:t>“一杯未尽诗已成，涌诗向天天亦惊。”</a:t>
            </a:r>
            <a:endParaRPr lang="zh-CN" altLang="en-US" sz="5000" dirty="0" smtClean="0"/>
          </a:p>
          <a:p>
            <a:pPr algn="r">
              <a:buFontTx/>
              <a:buNone/>
            </a:pPr>
            <a:r>
              <a:rPr lang="zh-CN" altLang="en-US" sz="5000" dirty="0" smtClean="0"/>
              <a:t>（杨万里</a:t>
            </a:r>
            <a:r>
              <a:rPr lang="en-US" altLang="zh-CN" sz="5000" dirty="0" smtClean="0"/>
              <a:t>《</a:t>
            </a:r>
            <a:r>
              <a:rPr lang="zh-CN" altLang="en-US" sz="5000" dirty="0" smtClean="0"/>
              <a:t>重九后二月登万花川谷月下传觞</a:t>
            </a:r>
            <a:r>
              <a:rPr lang="en-US" altLang="zh-CN" sz="5000" dirty="0" smtClean="0"/>
              <a:t>》</a:t>
            </a:r>
            <a:r>
              <a:rPr lang="zh-CN" altLang="en-US" sz="5000" dirty="0" smtClean="0"/>
              <a:t>）</a:t>
            </a:r>
            <a:endParaRPr lang="zh-CN" altLang="en-US" sz="5000" dirty="0" smtClean="0"/>
          </a:p>
          <a:p>
            <a:pPr algn="r">
              <a:buFontTx/>
              <a:buNone/>
            </a:pPr>
            <a:endParaRPr lang="zh-CN" altLang="en-US" sz="5000" dirty="0" smtClean="0"/>
          </a:p>
          <a:p>
            <a:pPr>
              <a:buFontTx/>
              <a:buNone/>
            </a:pPr>
            <a:endParaRPr lang="en-US" altLang="zh-CN" sz="5000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3" name="图片 2" descr="VCG211260943307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6680" y="518795"/>
            <a:ext cx="3453130" cy="19164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25365" y="451005"/>
            <a:ext cx="9626400" cy="723600"/>
          </a:xfrm>
        </p:spPr>
        <p:txBody>
          <a:bodyPr/>
          <a:p>
            <a:r>
              <a:rPr lang="zh-CN" altLang="en-US"/>
              <a:t>复习</a:t>
            </a:r>
            <a:endParaRPr lang="zh-CN" altLang="en-US"/>
          </a:p>
        </p:txBody>
      </p:sp>
      <p:sp>
        <p:nvSpPr>
          <p:cNvPr id="6147" name="内容占位符 2"/>
          <p:cNvSpPr>
            <a:spLocks noGrp="1"/>
          </p:cNvSpPr>
          <p:nvPr>
            <p:ph sz="quarter" idx="13"/>
          </p:nvPr>
        </p:nvSpPr>
        <p:spPr>
          <a:xfrm>
            <a:off x="1087120" y="1419225"/>
            <a:ext cx="9626600" cy="451231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一、填空题：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None/>
            </a:pP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1、中国四大有法定假日的传统节日是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和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  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2、春节期间的庆祝活动有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、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等。</a:t>
            </a:r>
            <a:endParaRPr lang="en-US" altLang="zh-CN" sz="2400" dirty="0" smtClean="0">
              <a:solidFill>
                <a:srgbClr val="7030A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3、春节的传统食品有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en-US" altLang="zh-CN" sz="2400" dirty="0" smtClean="0">
              <a:solidFill>
                <a:srgbClr val="7030A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4、元宵节的庆祝活动有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、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、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等。</a:t>
            </a:r>
            <a:endParaRPr lang="en-US" altLang="zh-CN" sz="2400" dirty="0" smtClean="0">
              <a:solidFill>
                <a:srgbClr val="7030A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5、元宵节的传统食品是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或叫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en-US" altLang="zh-CN" sz="2400" dirty="0" smtClean="0">
              <a:solidFill>
                <a:srgbClr val="7030A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None/>
            </a:pP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6、清明节活动有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、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、</a:t>
            </a:r>
            <a:r>
              <a:rPr lang="en-US" altLang="zh-CN" sz="2400" u="sng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en-US" altLang="zh-CN" sz="2400" dirty="0" smtClean="0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等。</a:t>
            </a:r>
            <a:endParaRPr lang="en-US" altLang="zh-CN" sz="2400" dirty="0" smtClean="0">
              <a:solidFill>
                <a:srgbClr val="7030A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25365" y="451005"/>
            <a:ext cx="9626400" cy="723600"/>
          </a:xfrm>
        </p:spPr>
        <p:txBody>
          <a:bodyPr/>
          <a:p>
            <a:endParaRPr lang="zh-CN" altLang="en-US"/>
          </a:p>
        </p:txBody>
      </p:sp>
      <p:sp>
        <p:nvSpPr>
          <p:cNvPr id="6147" name="内容占位符 2"/>
          <p:cNvSpPr>
            <a:spLocks noGrp="1"/>
          </p:cNvSpPr>
          <p:nvPr>
            <p:ph sz="quarter" idx="13"/>
          </p:nvPr>
        </p:nvSpPr>
        <p:spPr>
          <a:xfrm>
            <a:off x="1087120" y="1419225"/>
            <a:ext cx="9626600" cy="451231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7、端午节的活动主要活动是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，相传跟历史上 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的故事有关，端午节的传统食品是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None/>
            </a:pP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8、中秋节的庆祝活动有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等，传统食品是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None/>
            </a:pP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9、中华人民共和国是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年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 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日成立的，所以中国的国庆节是每年的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号。 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None/>
            </a:pP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10、在中国结婚男方叫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，女方叫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，婚姻介绍人叫</a:t>
            </a:r>
            <a:r>
              <a:rPr lang="zh-CN" altLang="en-US" sz="24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25365" y="451005"/>
            <a:ext cx="9626400" cy="723600"/>
          </a:xfrm>
        </p:spPr>
        <p:txBody>
          <a:bodyPr/>
          <a:p>
            <a:endParaRPr lang="zh-CN" altLang="en-US"/>
          </a:p>
        </p:txBody>
      </p:sp>
      <p:sp>
        <p:nvSpPr>
          <p:cNvPr id="6147" name="内容占位符 2"/>
          <p:cNvSpPr>
            <a:spLocks noGrp="1"/>
          </p:cNvSpPr>
          <p:nvPr>
            <p:ph sz="quarter" idx="13"/>
          </p:nvPr>
        </p:nvSpPr>
        <p:spPr>
          <a:xfrm>
            <a:off x="1087120" y="1419225"/>
            <a:ext cx="9626600" cy="4512310"/>
          </a:xfrm>
        </p:spPr>
        <p:txBody>
          <a:bodyPr>
            <a:noAutofit/>
          </a:bodyPr>
          <a:lstStyle/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二、名词解释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门当户对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三、思考题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你对中国哪个节日比较感兴趣或者印象深刻？为什么？谈谈你的想法。</a:t>
            </a:r>
            <a:endParaRPr lang="zh-CN" altLang="en-US" sz="24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6870" t="19375" r="3880" b="58417"/>
          <a:stretch>
            <a:fillRect/>
          </a:stretch>
        </p:blipFill>
        <p:spPr>
          <a:xfrm>
            <a:off x="5822315" y="2854960"/>
            <a:ext cx="6120765" cy="3384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7561" t="19639" r="7270" b="58127"/>
          <a:stretch>
            <a:fillRect/>
          </a:stretch>
        </p:blipFill>
        <p:spPr>
          <a:xfrm>
            <a:off x="164465" y="182880"/>
            <a:ext cx="5833110" cy="33839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56170" y="536575"/>
            <a:ext cx="311086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latinLnBrk="0" hangingPunct="1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春雨惊春清谷天，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夏满芒夏暑相连。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秋处露秋寒霜降，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eaLnBrk="1" latinLnBrk="0" hangingPunct="1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冬雪雪冬小大寒。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45870" y="4097655"/>
            <a:ext cx="32061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每月两节不变更，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最多相差一两天。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上半年来六廿一，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下半年是八廿三。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2"/>
          <p:cNvSpPr>
            <a:spLocks noGrp="1"/>
          </p:cNvSpPr>
          <p:nvPr>
            <p:ph sz="quarter" idx="13"/>
          </p:nvPr>
        </p:nvSpPr>
        <p:spPr>
          <a:xfrm>
            <a:off x="1207135" y="1073150"/>
            <a:ext cx="9626600" cy="4767580"/>
          </a:xfrm>
        </p:spPr>
        <p:txBody>
          <a:bodyPr>
            <a:normAutofit fontScale="90000" lnSpcReduction="20000"/>
          </a:bodyPr>
          <a:lstStyle/>
          <a:p>
            <a:pPr eaLnBrk="1" hangingPunct="1">
              <a:buSzPct val="50000"/>
              <a:buFontTx/>
              <a:buNone/>
            </a:pPr>
            <a:r>
              <a:rPr lang="zh-CN" altLang="en-US" sz="2800" smtClean="0"/>
              <a:t> </a:t>
            </a:r>
            <a:r>
              <a:rPr lang="zh-CN" altLang="en-US" sz="2800" b="1" smtClean="0"/>
              <a:t>天干（</a:t>
            </a:r>
            <a:r>
              <a:rPr lang="en-US" altLang="zh-CN" sz="2800" b="1" smtClean="0"/>
              <a:t>10）</a:t>
            </a:r>
            <a:r>
              <a:rPr lang="zh-CN" altLang="en-US" sz="2800" b="1" smtClean="0"/>
              <a:t>：</a:t>
            </a:r>
            <a:endParaRPr lang="en-US" altLang="zh-CN" sz="2800" b="1" smtClean="0"/>
          </a:p>
          <a:p>
            <a:pPr eaLnBrk="1" hangingPunct="1">
              <a:buSzPct val="50000"/>
              <a:buFontTx/>
              <a:buNone/>
            </a:pPr>
            <a:r>
              <a:rPr lang="en-US" altLang="zh-CN" sz="2800" b="1" smtClean="0"/>
              <a:t>    </a:t>
            </a:r>
            <a:r>
              <a:rPr lang="zh-CN" altLang="en-US" sz="2800" smtClean="0">
                <a:solidFill>
                  <a:srgbClr val="7030A0"/>
                </a:solidFill>
              </a:rPr>
              <a:t>甲、乙、丙、丁、戊、己、</a:t>
            </a:r>
            <a:r>
              <a:rPr lang="zh-CN" altLang="en-US" sz="2800" smtClean="0">
                <a:solidFill>
                  <a:srgbClr val="FF0000"/>
                </a:solidFill>
              </a:rPr>
              <a:t>庚</a:t>
            </a:r>
            <a:r>
              <a:rPr lang="zh-CN" altLang="en-US" sz="2800" smtClean="0">
                <a:solidFill>
                  <a:srgbClr val="7030A0"/>
                </a:solidFill>
              </a:rPr>
              <a:t>、辛、壬、癸</a:t>
            </a:r>
            <a:endParaRPr lang="zh-CN" altLang="en-US" sz="2800" smtClean="0">
              <a:solidFill>
                <a:srgbClr val="7030A0"/>
              </a:solidFill>
            </a:endParaRPr>
          </a:p>
          <a:p>
            <a:pPr eaLnBrk="1" hangingPunct="1">
              <a:buSzPct val="50000"/>
              <a:buFontTx/>
              <a:buNone/>
            </a:pPr>
            <a:endParaRPr lang="zh-CN" altLang="en-US" sz="2800" smtClean="0"/>
          </a:p>
          <a:p>
            <a:pPr eaLnBrk="1" hangingPunct="1">
              <a:buSzPct val="50000"/>
              <a:buFontTx/>
              <a:buNone/>
            </a:pPr>
            <a:r>
              <a:rPr lang="zh-CN" altLang="en-US" sz="2800" b="1" dirty="0">
                <a:sym typeface="+mn-ea"/>
              </a:rPr>
              <a:t>地支（</a:t>
            </a:r>
            <a:r>
              <a:rPr lang="en-US" altLang="zh-CN" sz="2800" b="1" dirty="0">
                <a:sym typeface="+mn-ea"/>
              </a:rPr>
              <a:t>12）：</a:t>
            </a:r>
            <a:endParaRPr lang="en-US" altLang="zh-CN" sz="2800" b="1" dirty="0"/>
          </a:p>
          <a:p>
            <a:pPr eaLnBrk="1" hangingPunct="1">
              <a:buSzPct val="50000"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子</a:t>
            </a:r>
            <a:r>
              <a:rPr lang="zh-CN" altLang="en-US" sz="2800" dirty="0">
                <a:solidFill>
                  <a:srgbClr val="0070C0"/>
                </a:solidFill>
                <a:sym typeface="+mn-ea"/>
              </a:rPr>
              <a:t>、丑、寅、卯、辰、巳、午、未、申、酉、戌、亥</a:t>
            </a:r>
            <a:endParaRPr lang="zh-CN" altLang="en-US" sz="2800" dirty="0">
              <a:solidFill>
                <a:srgbClr val="0070C0"/>
              </a:solidFill>
              <a:sym typeface="+mn-ea"/>
            </a:endParaRPr>
          </a:p>
          <a:p>
            <a:pPr eaLnBrk="1" hangingPunct="1">
              <a:buSzPct val="50000"/>
              <a:buFontTx/>
              <a:buNone/>
            </a:pPr>
            <a:endParaRPr lang="zh-CN" altLang="en-US" sz="2800" dirty="0">
              <a:sym typeface="+mn-ea"/>
            </a:endParaRPr>
          </a:p>
          <a:p>
            <a:pPr eaLnBrk="1" hangingPunct="1">
              <a:buSzPct val="50000"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sym typeface="+mn-ea"/>
              </a:rPr>
              <a:t>鼠</a:t>
            </a:r>
            <a:r>
              <a:rPr lang="zh-CN" altLang="en-US" sz="2800" dirty="0">
                <a:sym typeface="+mn-ea"/>
              </a:rPr>
              <a:t>、牛、虎、兔、龙、蛇、马、羊、猴、鸡、狗、猪</a:t>
            </a:r>
            <a:endParaRPr lang="zh-CN" altLang="en-US" sz="2800" dirty="0">
              <a:sym typeface="+mn-ea"/>
            </a:endParaRPr>
          </a:p>
          <a:p>
            <a:pPr eaLnBrk="1" hangingPunct="1">
              <a:buSzPct val="50000"/>
              <a:buFontTx/>
              <a:buNone/>
            </a:pPr>
            <a:r>
              <a:rPr lang="zh-CN" altLang="en-US" sz="2800" dirty="0">
                <a:sym typeface="+mn-ea"/>
              </a:rPr>
              <a:t>（</a:t>
            </a:r>
            <a:r>
              <a:rPr lang="en-US" altLang="zh-CN" sz="2800" dirty="0">
                <a:sym typeface="+mn-ea"/>
              </a:rPr>
              <a:t>12</a:t>
            </a:r>
            <a:r>
              <a:rPr lang="zh-CN" altLang="en-US" sz="2800" dirty="0">
                <a:sym typeface="+mn-ea"/>
              </a:rPr>
              <a:t>地支对应</a:t>
            </a:r>
            <a:r>
              <a:rPr lang="en-US" altLang="zh-CN" sz="2800" dirty="0">
                <a:sym typeface="+mn-ea"/>
              </a:rPr>
              <a:t>12</a:t>
            </a:r>
            <a:r>
              <a:rPr lang="zh-CN" altLang="en-US" sz="2800" dirty="0">
                <a:sym typeface="+mn-ea"/>
              </a:rPr>
              <a:t>生肖）</a:t>
            </a:r>
            <a:endParaRPr lang="zh-CN" altLang="en-US" sz="2800" dirty="0"/>
          </a:p>
          <a:p>
            <a:pPr eaLnBrk="1" hangingPunct="1">
              <a:buSzPct val="50000"/>
              <a:buFontTx/>
              <a:buNone/>
            </a:pPr>
            <a:endParaRPr lang="en-US" altLang="zh-CN" sz="2800" smtClean="0"/>
          </a:p>
          <a:p>
            <a:pPr eaLnBrk="1" hangingPunct="1">
              <a:buSzPct val="50000"/>
              <a:buFontTx/>
              <a:buNone/>
            </a:pPr>
            <a:endParaRPr lang="en-US" altLang="zh-CN" sz="2800" smtClean="0"/>
          </a:p>
          <a:p>
            <a:pPr>
              <a:buFontTx/>
              <a:buNone/>
            </a:pPr>
            <a:endParaRPr lang="zh-CN" altLang="en-US" smtClean="0"/>
          </a:p>
        </p:txBody>
      </p:sp>
      <p:sp>
        <p:nvSpPr>
          <p:cNvPr id="5" name="文本框 4"/>
          <p:cNvSpPr txBox="1"/>
          <p:nvPr/>
        </p:nvSpPr>
        <p:spPr>
          <a:xfrm>
            <a:off x="1704340" y="2179955"/>
            <a:ext cx="70104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jiǎ     yǐ     bǐnɡ   dīnɡ  wù  jǐ  ɡēnɡ  xīn  rén  ɡuǐ 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272540" y="3746500"/>
            <a:ext cx="90716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zǐ     chǒu     yín      mǎo     chén     sì      wǔ      wèi    shēn    yǒu    xū       hài 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72355" y="405130"/>
            <a:ext cx="2121535" cy="95313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/>
              <a:t>辛丑年</a:t>
            </a:r>
            <a:endParaRPr lang="zh-CN" altLang="en-US" sz="2800"/>
          </a:p>
          <a:p>
            <a:pPr algn="ctr"/>
            <a:r>
              <a:rPr lang="zh-CN" altLang="en-US" sz="2800"/>
              <a:t>牛</a:t>
            </a:r>
            <a:endParaRPr lang="zh-CN" altLang="en-US" sz="280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207895" y="2048510"/>
            <a:ext cx="4449445" cy="1375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2dc48a2a65ec620a7d3600547948dd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8840" y="4437380"/>
            <a:ext cx="2096135" cy="2118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矩形 3"/>
          <p:cNvSpPr>
            <a:spLocks noChangeArrowheads="1"/>
          </p:cNvSpPr>
          <p:nvPr/>
        </p:nvSpPr>
        <p:spPr bwMode="auto">
          <a:xfrm>
            <a:off x="546100" y="1217295"/>
            <a:ext cx="11645900" cy="45231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indent="0">
              <a:buSzPct val="50000"/>
              <a:buFont typeface="Wingdings" panose="05000000000000000000" pitchFamily="2" charset="2"/>
              <a:buNone/>
            </a:pPr>
            <a:endParaRPr lang="en-US" altLang="zh-CN" sz="32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中国的传统节日大部分在</a:t>
            </a:r>
            <a:r>
              <a:rPr lang="zh-CN" altLang="en-US" sz="3200" dirty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秦代</a:t>
            </a:r>
            <a:r>
              <a:rPr lang="zh-CN" altLang="en-US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已有，到汉代成型。</a:t>
            </a:r>
            <a:endParaRPr lang="en-US" altLang="zh-CN" sz="32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传统节日与  原始崇拜              相关</a:t>
            </a:r>
            <a:endParaRPr lang="en-US" altLang="zh-CN" sz="32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</a:t>
            </a:r>
            <a:r>
              <a:rPr lang="zh-CN" altLang="en-US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迷信禁忌</a:t>
            </a:r>
            <a:endParaRPr lang="en-US" altLang="zh-CN" sz="32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神奇的传说故事</a:t>
            </a:r>
            <a:endParaRPr lang="en-US" altLang="zh-CN" sz="32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宗教</a:t>
            </a:r>
            <a:endParaRPr lang="en-US" altLang="zh-CN" sz="32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3200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          历史</a:t>
            </a:r>
            <a:r>
              <a:rPr lang="zh-CN" altLang="en-US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人物</a:t>
            </a:r>
            <a:endParaRPr lang="en-US" altLang="zh-CN" sz="32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3200" dirty="0" smtClean="0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四大有法定假日的传统节日：</a:t>
            </a:r>
            <a:r>
              <a:rPr lang="zh-CN" altLang="en-US" sz="3200" dirty="0" smtClean="0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春节、清明节、端午节、中秋节</a:t>
            </a:r>
            <a:endParaRPr lang="zh-CN" altLang="en-US" sz="3200" dirty="0" smtClean="0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zh-CN" altLang="en-US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其他传统节日：</a:t>
            </a:r>
            <a:r>
              <a:rPr lang="zh-CN" altLang="en-US" sz="32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元宵节、重阳节</a:t>
            </a:r>
            <a:endParaRPr lang="en-US" altLang="zh-CN" sz="3200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948305" y="2284095"/>
            <a:ext cx="75565" cy="21602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sz="quarter" idx="13"/>
          </p:nvPr>
        </p:nvSpPr>
        <p:spPr>
          <a:xfrm>
            <a:off x="815975" y="1348740"/>
            <a:ext cx="10039350" cy="4509770"/>
          </a:xfrm>
        </p:spPr>
        <p:txBody>
          <a:bodyPr>
            <a:noAutofit/>
          </a:bodyPr>
          <a:lstStyle/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来历：始于祭拜天地，祭祖祭神活动。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0" indent="0" eaLnBrk="1" hangingPunct="1">
              <a:buSzPct val="50000"/>
              <a:buFont typeface="Wingdings" panose="05000000000000000000" pitchFamily="2" charset="2"/>
              <a:buNone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春天来临，农民要开始新一轮的播种，因此要庆祝、迎接这个节日。</a:t>
            </a:r>
            <a:endParaRPr lang="en-US" altLang="zh-CN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以前叫</a:t>
            </a:r>
            <a:r>
              <a:rPr lang="zh-CN" altLang="en-US" sz="2800" u="sng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“元旦”或“元日”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r>
              <a:rPr lang="en-US" altLang="zh-CN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1911</a:t>
            </a: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年后，叫“春节”。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过“年”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Char char="u"/>
            </a:pPr>
            <a:r>
              <a:rPr lang="zh-CN" altLang="en-US" sz="2800" dirty="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正月初一</a:t>
            </a: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eaLnBrk="1" hangingPunct="1">
              <a:buSzPct val="50000"/>
              <a:buFont typeface="Wingdings" panose="05000000000000000000" pitchFamily="2" charset="2"/>
              <a:buNone/>
            </a:pPr>
            <a:endParaRPr lang="zh-CN" altLang="en-US" sz="2800" dirty="0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标题 1"/>
          <p:cNvSpPr/>
          <p:nvPr>
            <p:ph type="title"/>
          </p:nvPr>
        </p:nvSpPr>
        <p:spPr>
          <a:xfrm>
            <a:off x="731690" y="518950"/>
            <a:ext cx="9626400" cy="723600"/>
          </a:xfrm>
        </p:spPr>
        <p:txBody>
          <a:bodyPr/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  </a:t>
            </a:r>
            <a:r>
              <a:rPr lang="zh-CN" altLang="en-US" sz="4000">
                <a:solidFill>
                  <a:srgbClr val="FF0000"/>
                </a:solidFill>
              </a:rPr>
              <a:t>春节</a:t>
            </a:r>
            <a:endParaRPr lang="zh-CN" altLang="en-US" sz="40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2"/>
</p:tagLst>
</file>

<file path=ppt/tags/tag1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2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805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805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2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2805"/>
  <p:tag name="KSO_WM_TEMPLATE_THUMBS_INDEX" val="1、4、7、8、9、10、11、12、13、14、15"/>
</p:tagLst>
</file>

<file path=ppt/tags/tag124.xml><?xml version="1.0" encoding="utf-8"?>
<p:tagLst xmlns:p="http://schemas.openxmlformats.org/presentationml/2006/main">
  <p:tag name="KSO_WM_TEMPLATE_CATEGORY" val=""/>
  <p:tag name="KSO_WM_TEMPLATE_INDEX" val="20202805"/>
</p:tagLst>
</file>

<file path=ppt/tags/tag125.xml><?xml version="1.0" encoding="utf-8"?>
<p:tagLst xmlns:p="http://schemas.openxmlformats.org/presentationml/2006/main">
  <p:tag name="KSO_WM_UNIT_TABLE_BEAUTIFY" val="smartTable{7291d126-b052-4504-8918-f2860e34f7ab}"/>
  <p:tag name="TABLE_RECT" val="234.9*238.817*490.2*122.7"/>
  <p:tag name="TABLE_EMPHASIZE_COLOR" val="6579300"/>
  <p:tag name="TABLE_ONEKEY_SKIN_IDX" val="0"/>
  <p:tag name="TABLE_SKINIDX" val="-1"/>
  <p:tag name="TABLE_COLORIDX" val="l"/>
</p:tagLst>
</file>

<file path=ppt/tags/tag126.xml><?xml version="1.0" encoding="utf-8"?>
<p:tagLst xmlns:p="http://schemas.openxmlformats.org/presentationml/2006/main">
  <p:tag name="KSO_WM_TEMPLATE_CATEGORY" val=""/>
  <p:tag name="KSO_WM_TEMPLATE_INDEX" val="20202805"/>
</p:tagLst>
</file>

<file path=ppt/tags/tag127.xml><?xml version="1.0" encoding="utf-8"?>
<p:tagLst xmlns:p="http://schemas.openxmlformats.org/presentationml/2006/main">
  <p:tag name="KSO_WM_UNIT_TABLE_BEAUTIFY" val="smartTable{f859854e-5a86-4792-9c34-11741c9b8abc}"/>
</p:tagLst>
</file>

<file path=ppt/tags/tag128.xml><?xml version="1.0" encoding="utf-8"?>
<p:tagLst xmlns:p="http://schemas.openxmlformats.org/presentationml/2006/main">
  <p:tag name="KSO_WM_TEMPLATE_CATEGORY" val=""/>
  <p:tag name="KSO_WM_TEMPLATE_INDEX" val="20202805"/>
</p:tagLst>
</file>

<file path=ppt/tags/tag129.xml><?xml version="1.0" encoding="utf-8"?>
<p:tagLst xmlns:p="http://schemas.openxmlformats.org/presentationml/2006/main">
  <p:tag name="KSO_WM_TEMPLATE_CATEGORY" val=""/>
  <p:tag name="KSO_WM_TEMPLATE_INDEX" val="2020280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PLACING_PICTURE_USER_VIEWPORT" val="{&quot;height&quot;:7490,&quot;width&quot;:9950}"/>
</p:tagLst>
</file>

<file path=ppt/tags/tag131.xml><?xml version="1.0" encoding="utf-8"?>
<p:tagLst xmlns:p="http://schemas.openxmlformats.org/presentationml/2006/main">
  <p:tag name="KSO_WM_TEMPLATE_CATEGORY" val=""/>
  <p:tag name="KSO_WM_TEMPLATE_INDEX" val="20202805"/>
</p:tagLst>
</file>

<file path=ppt/tags/tag132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5"/>
</p:tagLst>
</file>

<file path=ppt/tags/tag133.xml><?xml version="1.0" encoding="utf-8"?>
<p:tagLst xmlns:p="http://schemas.openxmlformats.org/presentationml/2006/main">
  <p:tag name="KSO_WM_TEMPLATE_CATEGORY" val=""/>
  <p:tag name="KSO_WM_TEMPLATE_INDEX" val="20202805"/>
</p:tagLst>
</file>

<file path=ppt/tags/tag134.xml><?xml version="1.0" encoding="utf-8"?>
<p:tagLst xmlns:p="http://schemas.openxmlformats.org/presentationml/2006/main">
  <p:tag name="KSO_WM_TEMPLATE_CATEGORY" val=""/>
  <p:tag name="KSO_WM_TEMPLATE_INDEX" val="20202805"/>
</p:tagLst>
</file>

<file path=ppt/tags/tag135.xml><?xml version="1.0" encoding="utf-8"?>
<p:tagLst xmlns:p="http://schemas.openxmlformats.org/presentationml/2006/main">
  <p:tag name="KSO_WM_TEMPLATE_CATEGORY" val=""/>
  <p:tag name="KSO_WM_TEMPLATE_INDEX" val="20202805"/>
</p:tagLst>
</file>

<file path=ppt/tags/tag136.xml><?xml version="1.0" encoding="utf-8"?>
<p:tagLst xmlns:p="http://schemas.openxmlformats.org/presentationml/2006/main">
  <p:tag name="KSO_WM_TEMPLATE_CATEGORY" val=""/>
  <p:tag name="KSO_WM_TEMPLATE_INDEX" val="20202805"/>
</p:tagLst>
</file>

<file path=ppt/tags/tag137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5"/>
</p:tagLst>
</file>

<file path=ppt/tags/tag138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5"/>
</p:tagLst>
</file>

<file path=ppt/tags/tag139.xml><?xml version="1.0" encoding="utf-8"?>
<p:tagLst xmlns:p="http://schemas.openxmlformats.org/presentationml/2006/main">
  <p:tag name="KSO_WM_TEMPLATE_CATEGORY" val=""/>
  <p:tag name="KSO_WM_TEMPLATE_INDEX" val="20202805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5"/>
</p:tagLst>
</file>

<file path=ppt/tags/tag141.xml><?xml version="1.0" encoding="utf-8"?>
<p:tagLst xmlns:p="http://schemas.openxmlformats.org/presentationml/2006/main">
  <p:tag name="KSO_WM_TEMPLATE_CATEGORY" val=""/>
  <p:tag name="KSO_WM_TEMPLATE_INDEX" val="20202805"/>
</p:tagLst>
</file>

<file path=ppt/tags/tag142.xml><?xml version="1.0" encoding="utf-8"?>
<p:tagLst xmlns:p="http://schemas.openxmlformats.org/presentationml/2006/main">
  <p:tag name="KSO_WM_TEMPLATE_CATEGORY" val=""/>
  <p:tag name="KSO_WM_TEMPLATE_INDEX" val="20202805"/>
</p:tagLst>
</file>

<file path=ppt/tags/tag143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5"/>
</p:tagLst>
</file>

<file path=ppt/tags/tag144.xml><?xml version="1.0" encoding="utf-8"?>
<p:tagLst xmlns:p="http://schemas.openxmlformats.org/presentationml/2006/main">
  <p:tag name="KSO_WM_TEMPLATE_CATEGORY" val=""/>
  <p:tag name="KSO_WM_TEMPLATE_INDEX" val="20202805"/>
</p:tagLst>
</file>

<file path=ppt/tags/tag145.xml><?xml version="1.0" encoding="utf-8"?>
<p:tagLst xmlns:p="http://schemas.openxmlformats.org/presentationml/2006/main">
  <p:tag name="KSO_WM_TEMPLATE_CATEGORY" val=""/>
  <p:tag name="KSO_WM_TEMPLATE_INDEX" val="20202805"/>
</p:tagLst>
</file>

<file path=ppt/tags/tag146.xml><?xml version="1.0" encoding="utf-8"?>
<p:tagLst xmlns:p="http://schemas.openxmlformats.org/presentationml/2006/main">
  <p:tag name="KSO_WM_TEMPLATE_CATEGORY" val=""/>
  <p:tag name="KSO_WM_TEMPLATE_INDEX" val="20202805"/>
</p:tagLst>
</file>

<file path=ppt/tags/tag147.xml><?xml version="1.0" encoding="utf-8"?>
<p:tagLst xmlns:p="http://schemas.openxmlformats.org/presentationml/2006/main">
  <p:tag name="KSO_WM_TEMPLATE_CATEGORY" val=""/>
  <p:tag name="KSO_WM_TEMPLATE_INDEX" val="20202805"/>
</p:tagLst>
</file>

<file path=ppt/tags/tag148.xml><?xml version="1.0" encoding="utf-8"?>
<p:tagLst xmlns:p="http://schemas.openxmlformats.org/presentationml/2006/main">
  <p:tag name="KSO_WM_TEMPLATE_CATEGORY" val=""/>
  <p:tag name="KSO_WM_TEMPLATE_INDEX" val="20202805"/>
</p:tagLst>
</file>

<file path=ppt/tags/tag149.xml><?xml version="1.0" encoding="utf-8"?>
<p:tagLst xmlns:p="http://schemas.openxmlformats.org/presentationml/2006/main">
  <p:tag name="KSO_WM_TEMPLATE_CATEGORY" val=""/>
  <p:tag name="KSO_WM_TEMPLATE_INDEX" val="2020280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TEMPLATE_CATEGORY" val=""/>
  <p:tag name="KSO_WM_TEMPLATE_INDEX" val="20202805"/>
</p:tagLst>
</file>

<file path=ppt/tags/tag151.xml><?xml version="1.0" encoding="utf-8"?>
<p:tagLst xmlns:p="http://schemas.openxmlformats.org/presentationml/2006/main">
  <p:tag name="KSO_WM_TEMPLATE_CATEGORY" val=""/>
  <p:tag name="KSO_WM_TEMPLATE_INDEX" val="20202805"/>
</p:tagLst>
</file>

<file path=ppt/tags/tag152.xml><?xml version="1.0" encoding="utf-8"?>
<p:tagLst xmlns:p="http://schemas.openxmlformats.org/presentationml/2006/main">
  <p:tag name="KSO_WM_TEMPLATE_CATEGORY" val=""/>
  <p:tag name="KSO_WM_TEMPLATE_INDEX" val="20202805"/>
</p:tagLst>
</file>

<file path=ppt/tags/tag153.xml><?xml version="1.0" encoding="utf-8"?>
<p:tagLst xmlns:p="http://schemas.openxmlformats.org/presentationml/2006/main">
  <p:tag name="KSO_WM_TEMPLATE_CATEGORY" val=""/>
  <p:tag name="KSO_WM_TEMPLATE_INDEX" val="20202805"/>
</p:tagLst>
</file>

<file path=ppt/tags/tag154.xml><?xml version="1.0" encoding="utf-8"?>
<p:tagLst xmlns:p="http://schemas.openxmlformats.org/presentationml/2006/main">
  <p:tag name="KSO_WM_TEMPLATE_CATEGORY" val=""/>
  <p:tag name="KSO_WM_TEMPLATE_INDEX" val="20202805"/>
</p:tagLst>
</file>

<file path=ppt/tags/tag155.xml><?xml version="1.0" encoding="utf-8"?>
<p:tagLst xmlns:p="http://schemas.openxmlformats.org/presentationml/2006/main">
  <p:tag name="KSO_WM_TEMPLATE_CATEGORY" val=""/>
  <p:tag name="KSO_WM_TEMPLATE_INDEX" val="20202805"/>
</p:tagLst>
</file>

<file path=ppt/tags/tag156.xml><?xml version="1.0" encoding="utf-8"?>
<p:tagLst xmlns:p="http://schemas.openxmlformats.org/presentationml/2006/main">
  <p:tag name="KSO_WM_UNIT_TABLE_BEAUTIFY" val="smartTable{36193692-7f62-4168-967e-40b58037b25e}"/>
</p:tagLst>
</file>

<file path=ppt/tags/tag157.xml><?xml version="1.0" encoding="utf-8"?>
<p:tagLst xmlns:p="http://schemas.openxmlformats.org/presentationml/2006/main">
  <p:tag name="KSO_WM_TEMPLATE_CATEGORY" val=""/>
  <p:tag name="KSO_WM_TEMPLATE_INDEX" val="20202805"/>
</p:tagLst>
</file>

<file path=ppt/tags/tag158.xml><?xml version="1.0" encoding="utf-8"?>
<p:tagLst xmlns:p="http://schemas.openxmlformats.org/presentationml/2006/main">
  <p:tag name="KSO_WM_TEMPLATE_CATEGORY" val=""/>
  <p:tag name="KSO_WM_TEMPLATE_INDEX" val="20202805"/>
</p:tagLst>
</file>

<file path=ppt/tags/tag159.xml><?xml version="1.0" encoding="utf-8"?>
<p:tagLst xmlns:p="http://schemas.openxmlformats.org/presentationml/2006/main">
  <p:tag name="KSO_WM_TEMPLATE_CATEGORY" val=""/>
  <p:tag name="KSO_WM_TEMPLATE_INDEX" val="20202805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"/>
  <p:tag name="KSO_WM_TEMPLATE_INDEX" val="20202805"/>
</p:tagLst>
</file>

<file path=ppt/tags/tag161.xml><?xml version="1.0" encoding="utf-8"?>
<p:tagLst xmlns:p="http://schemas.openxmlformats.org/presentationml/2006/main">
  <p:tag name="KSO_WM_TEMPLATE_CATEGORY" val=""/>
  <p:tag name="KSO_WM_TEMPLATE_INDEX" val="20202805"/>
</p:tagLst>
</file>

<file path=ppt/tags/tag162.xml><?xml version="1.0" encoding="utf-8"?>
<p:tagLst xmlns:p="http://schemas.openxmlformats.org/presentationml/2006/main">
  <p:tag name="KSO_WM_TEMPLATE_CATEGORY" val=""/>
  <p:tag name="KSO_WM_TEMPLATE_INDEX" val="20202805"/>
</p:tagLst>
</file>

<file path=ppt/tags/tag163.xml><?xml version="1.0" encoding="utf-8"?>
<p:tagLst xmlns:p="http://schemas.openxmlformats.org/presentationml/2006/main">
  <p:tag name="KSO_WM_TEMPLATE_CATEGORY" val=""/>
  <p:tag name="KSO_WM_TEMPLATE_INDEX" val="20202805"/>
</p:tagLst>
</file>

<file path=ppt/tags/tag164.xml><?xml version="1.0" encoding="utf-8"?>
<p:tagLst xmlns:p="http://schemas.openxmlformats.org/presentationml/2006/main">
  <p:tag name="KSO_WM_TEMPLATE_CATEGORY" val=""/>
  <p:tag name="KSO_WM_TEMPLATE_INDEX" val="20202805"/>
</p:tagLst>
</file>

<file path=ppt/tags/tag165.xml><?xml version="1.0" encoding="utf-8"?>
<p:tagLst xmlns:p="http://schemas.openxmlformats.org/presentationml/2006/main">
  <p:tag name="KSO_WM_TEMPLATE_CATEGORY" val=""/>
  <p:tag name="KSO_WM_TEMPLATE_INDEX" val="20202805"/>
</p:tagLst>
</file>

<file path=ppt/tags/tag166.xml><?xml version="1.0" encoding="utf-8"?>
<p:tagLst xmlns:p="http://schemas.openxmlformats.org/presentationml/2006/main">
  <p:tag name="KSO_WM_TEMPLATE_CATEGORY" val=""/>
  <p:tag name="KSO_WM_TEMPLATE_INDEX" val="20202805"/>
</p:tagLst>
</file>

<file path=ppt/tags/tag167.xml><?xml version="1.0" encoding="utf-8"?>
<p:tagLst xmlns:p="http://schemas.openxmlformats.org/presentationml/2006/main">
  <p:tag name="KSO_WM_TEMPLATE_CATEGORY" val=""/>
  <p:tag name="KSO_WM_TEMPLATE_INDEX" val="20202805"/>
</p:tagLst>
</file>

<file path=ppt/tags/tag168.xml><?xml version="1.0" encoding="utf-8"?>
<p:tagLst xmlns:p="http://schemas.openxmlformats.org/presentationml/2006/main">
  <p:tag name="KSO_WM_TEMPLATE_CATEGORY" val=""/>
  <p:tag name="KSO_WM_TEMPLATE_INDEX" val="20202805"/>
</p:tagLst>
</file>

<file path=ppt/tags/tag169.xml><?xml version="1.0" encoding="utf-8"?>
<p:tagLst xmlns:p="http://schemas.openxmlformats.org/presentationml/2006/main">
  <p:tag name="KSO_WM_TEMPLATE_CATEGORY" val=""/>
  <p:tag name="KSO_WM_TEMPLATE_INDEX" val="20202805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EMPLATE_CATEGORY" val=""/>
  <p:tag name="KSO_WM_TEMPLATE_INDEX" val="20202805"/>
</p:tagLst>
</file>

<file path=ppt/tags/tag171.xml><?xml version="1.0" encoding="utf-8"?>
<p:tagLst xmlns:p="http://schemas.openxmlformats.org/presentationml/2006/main">
  <p:tag name="KSO_WM_TEMPLATE_CATEGORY" val=""/>
  <p:tag name="KSO_WM_TEMPLATE_INDEX" val="20202805"/>
</p:tagLst>
</file>

<file path=ppt/tags/tag172.xml><?xml version="1.0" encoding="utf-8"?>
<p:tagLst xmlns:p="http://schemas.openxmlformats.org/presentationml/2006/main">
  <p:tag name="KSO_WM_UNIT_PLACING_PICTURE_USER_VIEWPORT" val="{&quot;height&quot;:11958,&quot;width&quot;:15840}"/>
</p:tagLst>
</file>

<file path=ppt/tags/tag173.xml><?xml version="1.0" encoding="utf-8"?>
<p:tagLst xmlns:p="http://schemas.openxmlformats.org/presentationml/2006/main">
  <p:tag name="KSO_WM_TEMPLATE_CATEGORY" val=""/>
  <p:tag name="KSO_WM_TEMPLATE_INDEX" val="20202805"/>
</p:tagLst>
</file>

<file path=ppt/tags/tag174.xml><?xml version="1.0" encoding="utf-8"?>
<p:tagLst xmlns:p="http://schemas.openxmlformats.org/presentationml/2006/main">
  <p:tag name="KSO_WM_TEMPLATE_CATEGORY" val=""/>
  <p:tag name="KSO_WM_TEMPLATE_INDEX" val="20202805"/>
</p:tagLst>
</file>

<file path=ppt/tags/tag175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5"/>
</p:tagLst>
</file>

<file path=ppt/tags/tag176.xml><?xml version="1.0" encoding="utf-8"?>
<p:tagLst xmlns:p="http://schemas.openxmlformats.org/presentationml/2006/main">
  <p:tag name="KSO_WM_UNIT_PLACING_PICTURE_USER_VIEWPORT" val="{&quot;height&quot;:3972,&quot;width&quot;:6469}"/>
</p:tagLst>
</file>

<file path=ppt/tags/tag177.xml><?xml version="1.0" encoding="utf-8"?>
<p:tagLst xmlns:p="http://schemas.openxmlformats.org/presentationml/2006/main">
  <p:tag name="KSO_WM_UNIT_PLACING_PICTURE_USER_VIEWPORT" val="{&quot;height&quot;:11958,&quot;width&quot;:15840}"/>
</p:tagLst>
</file>

<file path=ppt/tags/tag178.xml><?xml version="1.0" encoding="utf-8"?>
<p:tagLst xmlns:p="http://schemas.openxmlformats.org/presentationml/2006/main">
  <p:tag name="KSO_WM_BEAUTIFY_FLAG" val="#wm#"/>
  <p:tag name="KSO_WM_TEMPLATE_CATEGORY" val="diagram"/>
  <p:tag name="KSO_WM_TEMPLATE_INDEX" val="20202805"/>
</p:tagLst>
</file>

<file path=ppt/tags/tag179.xml><?xml version="1.0" encoding="utf-8"?>
<p:tagLst xmlns:p="http://schemas.openxmlformats.org/presentationml/2006/main">
  <p:tag name="KSO_WM_TEMPLATE_CATEGORY" val=""/>
  <p:tag name="KSO_WM_TEMPLATE_INDEX" val="20202805"/>
</p:tagLst>
</file>

<file path=ppt/tags/tag1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EMPLATE_CATEGORY" val=""/>
  <p:tag name="KSO_WM_TEMPLATE_INDEX" val="20202805"/>
</p:tagLst>
</file>

<file path=ppt/tags/tag181.xml><?xml version="1.0" encoding="utf-8"?>
<p:tagLst xmlns:p="http://schemas.openxmlformats.org/presentationml/2006/main">
  <p:tag name="KSO_WM_TEMPLATE_CATEGORY" val=""/>
  <p:tag name="KSO_WM_TEMPLATE_INDEX" val="20202805"/>
</p:tagLst>
</file>

<file path=ppt/tags/tag182.xml><?xml version="1.0" encoding="utf-8"?>
<p:tagLst xmlns:p="http://schemas.openxmlformats.org/presentationml/2006/main">
  <p:tag name="KSO_WM_TEMPLATE_CATEGORY" val=""/>
  <p:tag name="KSO_WM_TEMPLATE_INDEX" val="20202805"/>
</p:tagLst>
</file>

<file path=ppt/tags/tag183.xml><?xml version="1.0" encoding="utf-8"?>
<p:tagLst xmlns:p="http://schemas.openxmlformats.org/presentationml/2006/main">
  <p:tag name="KSO_WM_TEMPLATE_CATEGORY" val=""/>
  <p:tag name="KSO_WM_TEMPLATE_INDEX" val="20202805"/>
</p:tagLst>
</file>

<file path=ppt/tags/tag184.xml><?xml version="1.0" encoding="utf-8"?>
<p:tagLst xmlns:p="http://schemas.openxmlformats.org/presentationml/2006/main">
  <p:tag name="KSO_WM_TEMPLATE_CATEGORY" val=""/>
  <p:tag name="KSO_WM_TEMPLATE_INDEX" val="20202805"/>
</p:tagLst>
</file>

<file path=ppt/tags/tag185.xml><?xml version="1.0" encoding="utf-8"?>
<p:tagLst xmlns:p="http://schemas.openxmlformats.org/presentationml/2006/main">
  <p:tag name="KSO_WM_TEMPLATE_CATEGORY" val=""/>
  <p:tag name="KSO_WM_TEMPLATE_INDEX" val="20202805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2"/>
</p:tagLst>
</file>

<file path=ppt/tags/tag25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2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2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2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2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404">
      <a:dk1>
        <a:srgbClr val="000000"/>
      </a:dk1>
      <a:lt1>
        <a:srgbClr val="FFFFFF"/>
      </a:lt1>
      <a:dk2>
        <a:srgbClr val="E5EBEA"/>
      </a:dk2>
      <a:lt2>
        <a:srgbClr val="FFFFFF"/>
      </a:lt2>
      <a:accent1>
        <a:srgbClr val="93ABAA"/>
      </a:accent1>
      <a:accent2>
        <a:srgbClr val="92AAA6"/>
      </a:accent2>
      <a:accent3>
        <a:srgbClr val="93ABA0"/>
      </a:accent3>
      <a:accent4>
        <a:srgbClr val="94A99B"/>
      </a:accent4>
      <a:accent5>
        <a:srgbClr val="9CAD9A"/>
      </a:accent5>
      <a:accent6>
        <a:srgbClr val="A0AB93"/>
      </a:accent6>
      <a:hlink>
        <a:srgbClr val="658BD5"/>
      </a:hlink>
      <a:folHlink>
        <a:srgbClr val="9F67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5655</Words>
  <Application>WPS 演示</Application>
  <PresentationFormat>全屏显示(4:3)</PresentationFormat>
  <Paragraphs>587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3" baseType="lpstr">
      <vt:lpstr>Arial</vt:lpstr>
      <vt:lpstr>宋体</vt:lpstr>
      <vt:lpstr>Wingdings</vt:lpstr>
      <vt:lpstr>隶书</vt:lpstr>
      <vt:lpstr>汉仪尚巍手书W</vt:lpstr>
      <vt:lpstr>Calibri</vt:lpstr>
      <vt:lpstr>微软雅黑</vt:lpstr>
      <vt:lpstr>Wingdings</vt:lpstr>
      <vt:lpstr>Times New Roman</vt:lpstr>
      <vt:lpstr>仿宋</vt:lpstr>
      <vt:lpstr>华文楷体</vt:lpstr>
      <vt:lpstr>经典综艺体简</vt:lpstr>
      <vt:lpstr>Arial Unicode MS</vt:lpstr>
      <vt:lpstr>Office 主题​​</vt:lpstr>
      <vt:lpstr>PowerPoint 演示文稿</vt:lpstr>
      <vt:lpstr>中国概况</vt:lpstr>
      <vt:lpstr>中国概况课</vt:lpstr>
      <vt:lpstr>第一讲  中国节日与风俗</vt:lpstr>
      <vt:lpstr>1.1 中国的传统节日 </vt:lpstr>
      <vt:lpstr>PowerPoint 演示文稿</vt:lpstr>
      <vt:lpstr>PowerPoint 演示文稿</vt:lpstr>
      <vt:lpstr>PowerPoint 演示文稿</vt:lpstr>
      <vt:lpstr>1、  春节</vt:lpstr>
      <vt:lpstr>春节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2） 国际节日（公历）</vt:lpstr>
      <vt:lpstr>中国的法定节假日：7个，放假</vt:lpstr>
      <vt:lpstr>二、中国风俗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复习</vt:lpstr>
      <vt:lpstr>PowerPoint 演示文稿</vt:lpstr>
      <vt:lpstr>PowerPoint 演示文稿</vt:lpstr>
    </vt:vector>
  </TitlesOfParts>
  <Company>buaa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主讲人：郑彦良教授</dc:title>
  <dc:creator>赵宝柱</dc:creator>
  <cp:lastModifiedBy>沙茜</cp:lastModifiedBy>
  <cp:revision>600</cp:revision>
  <cp:lastPrinted>2411-12-30T00:00:00Z</cp:lastPrinted>
  <dcterms:created xsi:type="dcterms:W3CDTF">2006-07-20T12:07:00Z</dcterms:created>
  <dcterms:modified xsi:type="dcterms:W3CDTF">2021-09-14T03:28:33Z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222749DC6C0B4F61A7C35D65726D8EB2</vt:lpwstr>
  </property>
</Properties>
</file>